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2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diagrams/colors4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xls" ContentType="application/vnd.ms-exce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handoutMasterIdLst>
    <p:handoutMasterId r:id="rId68"/>
  </p:handoutMasterIdLst>
  <p:sldIdLst>
    <p:sldId id="261" r:id="rId2"/>
    <p:sldId id="262" r:id="rId3"/>
    <p:sldId id="258" r:id="rId4"/>
    <p:sldId id="263" r:id="rId5"/>
    <p:sldId id="270" r:id="rId6"/>
    <p:sldId id="336" r:id="rId7"/>
    <p:sldId id="337" r:id="rId8"/>
    <p:sldId id="265" r:id="rId9"/>
    <p:sldId id="266" r:id="rId10"/>
    <p:sldId id="271" r:id="rId11"/>
    <p:sldId id="272" r:id="rId12"/>
    <p:sldId id="268" r:id="rId13"/>
    <p:sldId id="273" r:id="rId14"/>
    <p:sldId id="274" r:id="rId15"/>
    <p:sldId id="275" r:id="rId16"/>
    <p:sldId id="284" r:id="rId17"/>
    <p:sldId id="286" r:id="rId18"/>
    <p:sldId id="276" r:id="rId19"/>
    <p:sldId id="278" r:id="rId20"/>
    <p:sldId id="288" r:id="rId21"/>
    <p:sldId id="313" r:id="rId22"/>
    <p:sldId id="340" r:id="rId23"/>
    <p:sldId id="287" r:id="rId24"/>
    <p:sldId id="279" r:id="rId25"/>
    <p:sldId id="314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41" r:id="rId44"/>
    <p:sldId id="292" r:id="rId45"/>
    <p:sldId id="315" r:id="rId46"/>
    <p:sldId id="316" r:id="rId47"/>
    <p:sldId id="335" r:id="rId48"/>
    <p:sldId id="290" r:id="rId49"/>
    <p:sldId id="295" r:id="rId50"/>
    <p:sldId id="297" r:id="rId51"/>
    <p:sldId id="299" r:id="rId52"/>
    <p:sldId id="342" r:id="rId53"/>
    <p:sldId id="317" r:id="rId54"/>
    <p:sldId id="311" r:id="rId55"/>
    <p:sldId id="338" r:id="rId56"/>
    <p:sldId id="339" r:id="rId57"/>
    <p:sldId id="300" r:id="rId58"/>
    <p:sldId id="301" r:id="rId59"/>
    <p:sldId id="304" r:id="rId60"/>
    <p:sldId id="306" r:id="rId61"/>
    <p:sldId id="305" r:id="rId62"/>
    <p:sldId id="302" r:id="rId63"/>
    <p:sldId id="310" r:id="rId64"/>
    <p:sldId id="309" r:id="rId65"/>
    <p:sldId id="312" r:id="rId66"/>
  </p:sldIdLst>
  <p:sldSz cx="9144000" cy="6858000" type="screen4x3"/>
  <p:notesSz cx="6662738" cy="98329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68" autoAdjust="0"/>
    <p:restoredTop sz="87090" autoAdjust="0"/>
  </p:normalViewPr>
  <p:slideViewPr>
    <p:cSldViewPr>
      <p:cViewPr>
        <p:scale>
          <a:sx n="66" d="100"/>
          <a:sy n="66" d="100"/>
        </p:scale>
        <p:origin x="-4854" y="-18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70"/>
    </p:cViewPr>
  </p:sorterViewPr>
  <p:notesViewPr>
    <p:cSldViewPr>
      <p:cViewPr varScale="1">
        <p:scale>
          <a:sx n="70" d="100"/>
          <a:sy n="70" d="100"/>
        </p:scale>
        <p:origin x="-2814" y="-108"/>
      </p:cViewPr>
      <p:guideLst>
        <p:guide orient="horz" pos="3097"/>
        <p:guide pos="2099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http://www.vertex42.com/Files/Excel-Timeline-Template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lrMapOvr bg1="lt1" tx1="dk1" bg2="lt2" tx2="dk2" accent1="accent1" accent2="accent2" accent3="accent3" accent4="accent4" accent5="accent5" accent6="accent6" hlink="hlink" folHlink="folHlink"/>
  <c:chart>
    <c:title>
      <c:tx>
        <c:strRef>
          <c:f>'[Excel-Timeline-Template.xls]Timeline'!$C$3</c:f>
          <c:strCache>
            <c:ptCount val="1"/>
            <c:pt idx="0">
              <c:v>Year of introduction of first boutique in Singapore</c:v>
            </c:pt>
          </c:strCache>
        </c:strRef>
      </c:tx>
      <c:layout>
        <c:manualLayout>
          <c:xMode val="edge"/>
          <c:yMode val="edge"/>
          <c:x val="8.361210840505829E-3"/>
          <c:y val="1.7301067293379838E-2"/>
        </c:manualLayout>
      </c:layout>
      <c:spPr>
        <a:noFill/>
        <a:ln w="25400">
          <a:noFill/>
        </a:ln>
      </c:spPr>
      <c:txPr>
        <a:bodyPr/>
        <a:lstStyle/>
        <a:p>
          <a:pPr>
            <a:defRPr sz="1200" b="1" i="0" u="none" strike="noStrike" baseline="0">
              <a:solidFill>
                <a:srgbClr val="6B0C00"/>
              </a:solidFill>
              <a:latin typeface="Century Gothic"/>
              <a:ea typeface="Century Gothic"/>
              <a:cs typeface="Century Gothic"/>
            </a:defRPr>
          </a:pPr>
          <a:endParaRPr lang="en-US"/>
        </a:p>
      </c:txPr>
    </c:title>
    <c:plotArea>
      <c:layout>
        <c:manualLayout>
          <c:layoutTarget val="inner"/>
          <c:xMode val="edge"/>
          <c:yMode val="edge"/>
          <c:x val="3.1772601193922161E-2"/>
          <c:y val="7.9584909549547417E-2"/>
          <c:w val="0.85284350573159373"/>
          <c:h val="0.90657592617310412"/>
        </c:manualLayout>
      </c:layout>
      <c:scatterChart>
        <c:scatterStyle val="lineMarker"/>
        <c:ser>
          <c:idx val="0"/>
          <c:order val="0"/>
          <c:spPr>
            <a:ln w="28575">
              <a:noFill/>
            </a:ln>
          </c:spPr>
          <c:marker>
            <c:symbol val="dash"/>
            <c:size val="5"/>
            <c:spPr>
              <a:noFill/>
              <a:ln>
                <a:solidFill>
                  <a:srgbClr val="0000FF"/>
                </a:solidFill>
                <a:prstDash val="solid"/>
              </a:ln>
            </c:spPr>
          </c:marker>
          <c:dLbls>
            <c:dLbl>
              <c:idx val="0"/>
              <c:layout>
                <c:manualLayout>
                  <c:x val="-4.9052396878484068E-2"/>
                  <c:y val="-5.5363321799308238E-2"/>
                </c:manualLayout>
              </c:layout>
              <c:tx>
                <c:strRef>
                  <c:f>'[Excel-Timeline-Template.xls]Timeline'!$G$5</c:f>
                  <c:strCache>
                    <c:ptCount val="1"/>
                    <c:pt idx="0">
                      <c:v>Cocoa Tree [17 boutiques]</c:v>
                    </c:pt>
                  </c:strCache>
                </c:strRef>
              </c:tx>
              <c:dLblPos val="r"/>
            </c:dLbl>
            <c:dLbl>
              <c:idx val="1"/>
              <c:layout>
                <c:manualLayout>
                  <c:x val="-7.5808249721293325E-2"/>
                  <c:y val="6.459054209919261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Candy Empire [3</a:t>
                    </a:r>
                    <a:r>
                      <a:rPr lang="en-US" baseline="0"/>
                      <a:t>                    </a:t>
                    </a:r>
                    <a:r>
                      <a:rPr lang="en-US"/>
                      <a:t>boutiques]</a:t>
                    </a:r>
                  </a:p>
                </c:rich>
              </c:tx>
              <c:dLblPos val="r"/>
            </c:dLbl>
            <c:dLbl>
              <c:idx val="2"/>
              <c:layout>
                <c:manualLayout>
                  <c:x val="-1.1148272017837302E-2"/>
                  <c:y val="5.5363321799308196E-2"/>
                </c:manualLayout>
              </c:layout>
              <c:tx>
                <c:strRef>
                  <c:f>'[Excel-Timeline-Template.xls]Timeline'!$G$7</c:f>
                  <c:strCache>
                    <c:ptCount val="1"/>
                    <c:pt idx="0">
                      <c:v>Hershey's [3 boutiques]</c:v>
                    </c:pt>
                  </c:strCache>
                </c:strRef>
              </c:tx>
              <c:dLblPos val="r"/>
            </c:dLbl>
            <c:dLbl>
              <c:idx val="3"/>
              <c:layout>
                <c:manualLayout>
                  <c:x val="-3.3444816053511767E-2"/>
                  <c:y val="-5.997693194925071E-2"/>
                </c:manualLayout>
              </c:layout>
              <c:tx>
                <c:strRef>
                  <c:f>'[Excel-Timeline-Template.xls]Timeline'!$G$8</c:f>
                  <c:strCache>
                    <c:ptCount val="1"/>
                    <c:pt idx="0">
                      <c:v>Candylicious [1 boutique]</c:v>
                    </c:pt>
                  </c:strCache>
                </c:strRef>
              </c:tx>
              <c:dLblPos val="r"/>
            </c:dLbl>
            <c:dLbl>
              <c:idx val="4"/>
              <c:tx>
                <c:strRef>
                  <c:f>'[Excel-Timeline-Template.xls]Timeline'!$G$9</c:f>
                  <c:strCache>
                    <c:ptCount val="1"/>
                    <c:pt idx="0">
                      <c:v>0</c:v>
                    </c:pt>
                  </c:strCache>
                </c:strRef>
              </c:tx>
              <c:dLblPos val="r"/>
            </c:dLbl>
            <c:dLbl>
              <c:idx val="5"/>
              <c:tx>
                <c:strRef>
                  <c:f>'[Excel-Timeline-Template.xls]Timeline'!$G$10</c:f>
                  <c:strCache>
                    <c:ptCount val="1"/>
                    <c:pt idx="0">
                      <c:v>0</c:v>
                    </c:pt>
                  </c:strCache>
                </c:strRef>
              </c:tx>
              <c:dLblPos val="r"/>
            </c:dLbl>
            <c:dLbl>
              <c:idx val="6"/>
              <c:tx>
                <c:strRef>
                  <c:f>'[Excel-Timeline-Template.xls]Timeline'!$G$11</c:f>
                  <c:strCache>
                    <c:ptCount val="1"/>
                    <c:pt idx="0">
                      <c:v>0</c:v>
                    </c:pt>
                  </c:strCache>
                </c:strRef>
              </c:tx>
              <c:dLblPos val="r"/>
            </c:dLbl>
            <c:dLbl>
              <c:idx val="7"/>
              <c:tx>
                <c:strRef>
                  <c:f>'[Excel-Timeline-Template.xls]Timeline'!$G$12</c:f>
                  <c:strCache>
                    <c:ptCount val="1"/>
                    <c:pt idx="0">
                      <c:v>0</c:v>
                    </c:pt>
                  </c:strCache>
                </c:strRef>
              </c:tx>
              <c:dLblPos val="r"/>
            </c:dLbl>
            <c:dLbl>
              <c:idx val="8"/>
              <c:tx>
                <c:strRef>
                  <c:f>'[Excel-Timeline-Template.xls]Timeline'!$G$13</c:f>
                  <c:strCache>
                    <c:ptCount val="1"/>
                    <c:pt idx="0">
                      <c:v>0</c:v>
                    </c:pt>
                  </c:strCache>
                </c:strRef>
              </c:tx>
              <c:dLblPos val="r"/>
            </c:dLbl>
            <c:dLbl>
              <c:idx val="9"/>
              <c:tx>
                <c:strRef>
                  <c:f>'[Excel-Timeline-Template.xls]Timeline'!$G$14</c:f>
                  <c:strCache>
                    <c:ptCount val="1"/>
                    <c:pt idx="0">
                      <c:v>0</c:v>
                    </c:pt>
                  </c:strCache>
                </c:strRef>
              </c:tx>
              <c:dLblPos val="r"/>
            </c:dLbl>
            <c:dLbl>
              <c:idx val="10"/>
              <c:tx>
                <c:strRef>
                  <c:f>'[Excel-Timeline-Template.xls]Timeline'!$G$15</c:f>
                  <c:strCache>
                    <c:ptCount val="1"/>
                    <c:pt idx="0">
                      <c:v>0</c:v>
                    </c:pt>
                  </c:strCache>
                </c:strRef>
              </c:tx>
              <c:dLblPos val="r"/>
            </c:dLbl>
            <c:dLbl>
              <c:idx val="11"/>
              <c:tx>
                <c:strRef>
                  <c:f>'[Excel-Timeline-Template.xls]Timeline'!$G$16</c:f>
                  <c:strCache>
                    <c:ptCount val="1"/>
                    <c:pt idx="0">
                      <c:v>0</c:v>
                    </c:pt>
                  </c:strCache>
                </c:strRef>
              </c:tx>
              <c:dLblPos val="r"/>
            </c:dLbl>
            <c:dLbl>
              <c:idx val="12"/>
              <c:tx>
                <c:strRef>
                  <c:f>'[Excel-Timeline-Template.xls]Timeline'!$G$17</c:f>
                  <c:strCache>
                    <c:ptCount val="1"/>
                    <c:pt idx="0">
                      <c:v>0</c:v>
                    </c:pt>
                  </c:strCache>
                </c:strRef>
              </c:tx>
              <c:dLblPos val="r"/>
            </c:dLbl>
            <c:dLbl>
              <c:idx val="13"/>
              <c:tx>
                <c:strRef>
                  <c:f>'[Excel-Timeline-Template.xls]Timeline'!$G$18</c:f>
                  <c:strCache>
                    <c:ptCount val="1"/>
                    <c:pt idx="0">
                      <c:v>0</c:v>
                    </c:pt>
                  </c:strCache>
                </c:strRef>
              </c:tx>
              <c:dLblPos val="r"/>
            </c:dLbl>
            <c:dLbl>
              <c:idx val="14"/>
              <c:tx>
                <c:strRef>
                  <c:f>'[Excel-Timeline-Template.xls]Timeline'!$G$19</c:f>
                  <c:strCache>
                    <c:ptCount val="1"/>
                    <c:pt idx="0">
                      <c:v>0</c:v>
                    </c:pt>
                  </c:strCache>
                </c:strRef>
              </c:tx>
              <c:dLblPos val="r"/>
            </c:dLbl>
            <c:dLbl>
              <c:idx val="15"/>
              <c:tx>
                <c:strRef>
                  <c:f>'[Excel-Timeline-Template.xls]Timeline'!$G$20</c:f>
                  <c:strCache>
                    <c:ptCount val="1"/>
                    <c:pt idx="0">
                      <c:v>0</c:v>
                    </c:pt>
                  </c:strCache>
                </c:strRef>
              </c:tx>
              <c:dLblPos val="r"/>
            </c:dLbl>
            <c:dLbl>
              <c:idx val="16"/>
              <c:tx>
                <c:strRef>
                  <c:f>'[Excel-Timeline-Template.xls]Timeline'!$G$21</c:f>
                  <c:strCache>
                    <c:ptCount val="1"/>
                    <c:pt idx="0">
                      <c:v>0</c:v>
                    </c:pt>
                  </c:strCache>
                </c:strRef>
              </c:tx>
              <c:dLblPos val="r"/>
            </c:dLbl>
            <c:dLbl>
              <c:idx val="17"/>
              <c:tx>
                <c:strRef>
                  <c:f>'[Excel-Timeline-Template.xls]Timeline'!$G$22</c:f>
                  <c:strCache>
                    <c:ptCount val="1"/>
                    <c:pt idx="0">
                      <c:v>0</c:v>
                    </c:pt>
                  </c:strCache>
                </c:strRef>
              </c:tx>
              <c:dLblPos val="r"/>
            </c:dLbl>
            <c:dLbl>
              <c:idx val="18"/>
              <c:tx>
                <c:strRef>
                  <c:f>'[Excel-Timeline-Template.xls]Timeline'!$G$23</c:f>
                  <c:strCache>
                    <c:ptCount val="1"/>
                    <c:pt idx="0">
                      <c:v>0</c:v>
                    </c:pt>
                  </c:strCache>
                </c:strRef>
              </c:tx>
              <c:dLblPos val="r"/>
            </c:dLbl>
            <c:dLbl>
              <c:idx val="19"/>
              <c:tx>
                <c:strRef>
                  <c:f>'[Excel-Timeline-Template.xls]Timeline'!$G$24</c:f>
                  <c:strCache>
                    <c:ptCount val="1"/>
                    <c:pt idx="0">
                      <c:v>0</c:v>
                    </c:pt>
                  </c:strCache>
                </c:strRef>
              </c:tx>
              <c:dLblPos val="r"/>
            </c:dLbl>
            <c:dLbl>
              <c:idx val="20"/>
              <c:tx>
                <c:strRef>
                  <c:f>'[Excel-Timeline-Template.xls]Timeline'!$G$25</c:f>
                  <c:strCache>
                    <c:ptCount val="1"/>
                    <c:pt idx="0">
                      <c:v>0</c:v>
                    </c:pt>
                  </c:strCache>
                </c:strRef>
              </c:tx>
              <c:dLblPos val="r"/>
            </c:dLbl>
            <c:dLbl>
              <c:idx val="21"/>
              <c:tx>
                <c:strRef>
                  <c:f>'[Excel-Timeline-Template.xls]Timeline'!$G$26</c:f>
                  <c:strCache>
                    <c:ptCount val="1"/>
                    <c:pt idx="0">
                      <c:v>0</c:v>
                    </c:pt>
                  </c:strCache>
                </c:strRef>
              </c:tx>
              <c:dLblPos val="r"/>
            </c:dLbl>
            <c:dLbl>
              <c:idx val="22"/>
              <c:tx>
                <c:strRef>
                  <c:f>'[Excel-Timeline-Template.xls]Timeline'!$G$27</c:f>
                  <c:strCache>
                    <c:ptCount val="1"/>
                    <c:pt idx="0">
                      <c:v>0</c:v>
                    </c:pt>
                  </c:strCache>
                </c:strRef>
              </c:tx>
              <c:dLblPos val="r"/>
            </c:dLbl>
            <c:dLbl>
              <c:idx val="23"/>
              <c:tx>
                <c:strRef>
                  <c:f>'[Excel-Timeline-Template.xls]Timeline'!$G$28</c:f>
                  <c:strCache>
                    <c:ptCount val="1"/>
                    <c:pt idx="0">
                      <c:v>0</c:v>
                    </c:pt>
                  </c:strCache>
                </c:strRef>
              </c:tx>
              <c:dLblPos val="r"/>
            </c:dLbl>
            <c:dLbl>
              <c:idx val="24"/>
              <c:tx>
                <c:strRef>
                  <c:f>'[Excel-Timeline-Template.xls]Timeline'!$G$29</c:f>
                  <c:strCache>
                    <c:ptCount val="1"/>
                    <c:pt idx="0">
                      <c:v>0</c:v>
                    </c:pt>
                  </c:strCache>
                </c:strRef>
              </c:tx>
              <c:dLblPos val="r"/>
            </c:dLbl>
            <c:dLbl>
              <c:idx val="25"/>
              <c:tx>
                <c:strRef>
                  <c:f>'[Excel-Timeline-Template.xls]Timeline'!$G$30</c:f>
                  <c:strCache>
                    <c:ptCount val="1"/>
                    <c:pt idx="0">
                      <c:v>0</c:v>
                    </c:pt>
                  </c:strCache>
                </c:strRef>
              </c:tx>
              <c:dLblPos val="r"/>
            </c:dLbl>
            <c:dLbl>
              <c:idx val="26"/>
              <c:tx>
                <c:strRef>
                  <c:f>'[Excel-Timeline-Template.xls]Timeline'!$G$31</c:f>
                  <c:strCache>
                    <c:ptCount val="1"/>
                    <c:pt idx="0">
                      <c:v>0</c:v>
                    </c:pt>
                  </c:strCache>
                </c:strRef>
              </c:tx>
              <c:dLblPos val="r"/>
            </c:dLbl>
            <c:dLbl>
              <c:idx val="27"/>
              <c:tx>
                <c:strRef>
                  <c:f>'[Excel-Timeline-Template.xls]Timeline'!$G$32</c:f>
                  <c:strCache>
                    <c:ptCount val="1"/>
                    <c:pt idx="0">
                      <c:v>0</c:v>
                    </c:pt>
                  </c:strCache>
                </c:strRef>
              </c:tx>
              <c:dLblPos val="r"/>
            </c:dLbl>
            <c:dLbl>
              <c:idx val="28"/>
              <c:tx>
                <c:strRef>
                  <c:f>'[Excel-Timeline-Template.xls]Timeline'!$G$33</c:f>
                  <c:strCache>
                    <c:ptCount val="1"/>
                    <c:pt idx="0">
                      <c:v>0</c:v>
                    </c:pt>
                  </c:strCache>
                </c:strRef>
              </c:tx>
              <c:dLblPos val="r"/>
            </c:dLbl>
            <c:dLbl>
              <c:idx val="29"/>
              <c:tx>
                <c:strRef>
                  <c:f>'[Excel-Timeline-Template.xls]Timeline'!$G$34</c:f>
                  <c:strCache>
                    <c:ptCount val="1"/>
                    <c:pt idx="0">
                      <c:v>0</c:v>
                    </c:pt>
                  </c:strCache>
                </c:strRef>
              </c:tx>
              <c:dLblPos val="r"/>
            </c:dLbl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 sz="700" b="0" i="0" u="none" strike="noStrike" baseline="0">
                    <a:solidFill>
                      <a:srgbClr val="000000"/>
                    </a:solidFill>
                    <a:latin typeface="Tahoma"/>
                    <a:ea typeface="Tahoma"/>
                    <a:cs typeface="Tahoma"/>
                  </a:defRPr>
                </a:pPr>
                <a:endParaRPr lang="en-US"/>
              </a:p>
            </c:txPr>
            <c:dLblPos val="r"/>
            <c:showVal val="1"/>
          </c:dLbls>
          <c:errBars>
            <c:errDir val="y"/>
            <c:errBarType val="minus"/>
            <c:errValType val="percentage"/>
            <c:noEndCap val="1"/>
            <c:val val="100"/>
            <c:spPr>
              <a:ln w="12700">
                <a:solidFill>
                  <a:srgbClr val="B2B2B2"/>
                </a:solidFill>
                <a:prstDash val="solid"/>
              </a:ln>
            </c:spPr>
          </c:errBars>
          <c:xVal>
            <c:numRef>
              <c:f>'[Excel-Timeline-Template.xls]Timeline'!$F$5:$F$34</c:f>
              <c:numCache>
                <c:formatCode>General</c:formatCode>
                <c:ptCount val="30"/>
                <c:pt idx="0">
                  <c:v>1991</c:v>
                </c:pt>
                <c:pt idx="1">
                  <c:v>2004</c:v>
                </c:pt>
                <c:pt idx="2">
                  <c:v>2010</c:v>
                </c:pt>
                <c:pt idx="3">
                  <c:v>2010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</c:numCache>
            </c:numRef>
          </c:xVal>
          <c:yVal>
            <c:numRef>
              <c:f>'[Excel-Timeline-Template.xls]Timeline'!$E$5:$E$34</c:f>
              <c:numCache>
                <c:formatCode>General</c:formatCode>
                <c:ptCount val="30"/>
                <c:pt idx="0">
                  <c:v>10</c:v>
                </c:pt>
                <c:pt idx="1">
                  <c:v>-20</c:v>
                </c:pt>
                <c:pt idx="2">
                  <c:v>-10</c:v>
                </c:pt>
                <c:pt idx="3">
                  <c:v>25</c:v>
                </c:pt>
                <c:pt idx="4">
                  <c:v>15</c:v>
                </c:pt>
                <c:pt idx="5">
                  <c:v>8</c:v>
                </c:pt>
                <c:pt idx="6">
                  <c:v>-20</c:v>
                </c:pt>
                <c:pt idx="7">
                  <c:v>-10</c:v>
                </c:pt>
                <c:pt idx="8">
                  <c:v>25</c:v>
                </c:pt>
                <c:pt idx="9">
                  <c:v>-30</c:v>
                </c:pt>
                <c:pt idx="10">
                  <c:v>-22</c:v>
                </c:pt>
                <c:pt idx="11">
                  <c:v>-15</c:v>
                </c:pt>
                <c:pt idx="12">
                  <c:v>18</c:v>
                </c:pt>
                <c:pt idx="13">
                  <c:v>10</c:v>
                </c:pt>
                <c:pt idx="14">
                  <c:v>5</c:v>
                </c:pt>
                <c:pt idx="15">
                  <c:v>10</c:v>
                </c:pt>
                <c:pt idx="16">
                  <c:v>-20</c:v>
                </c:pt>
                <c:pt idx="17">
                  <c:v>-10</c:v>
                </c:pt>
                <c:pt idx="18">
                  <c:v>25</c:v>
                </c:pt>
                <c:pt idx="19">
                  <c:v>15</c:v>
                </c:pt>
                <c:pt idx="20">
                  <c:v>8</c:v>
                </c:pt>
                <c:pt idx="21">
                  <c:v>-20</c:v>
                </c:pt>
                <c:pt idx="22">
                  <c:v>-10</c:v>
                </c:pt>
                <c:pt idx="23">
                  <c:v>25</c:v>
                </c:pt>
                <c:pt idx="24">
                  <c:v>-30</c:v>
                </c:pt>
                <c:pt idx="25">
                  <c:v>-22</c:v>
                </c:pt>
                <c:pt idx="26">
                  <c:v>-15</c:v>
                </c:pt>
                <c:pt idx="27">
                  <c:v>18</c:v>
                </c:pt>
                <c:pt idx="28">
                  <c:v>10</c:v>
                </c:pt>
                <c:pt idx="29">
                  <c:v>5</c:v>
                </c:pt>
              </c:numCache>
            </c:numRef>
          </c:yVal>
        </c:ser>
        <c:dLbls>
          <c:showVal val="1"/>
        </c:dLbls>
        <c:axId val="70022272"/>
        <c:axId val="70023808"/>
      </c:scatterChart>
      <c:valAx>
        <c:axId val="70022272"/>
        <c:scaling>
          <c:orientation val="minMax"/>
          <c:max val="2011"/>
          <c:min val="1990"/>
        </c:scaling>
        <c:axPos val="b"/>
        <c:numFmt formatCode="General" sourceLinked="1"/>
        <c:tickLblPos val="nextTo"/>
        <c:spPr>
          <a:ln w="38100">
            <a:solidFill>
              <a:srgbClr val="1849B5"/>
            </a:solidFill>
            <a:prstDash val="solid"/>
          </a:ln>
        </c:spPr>
        <c:txPr>
          <a:bodyPr rot="0" vert="horz"/>
          <a:lstStyle/>
          <a:p>
            <a:pPr>
              <a:defRPr sz="8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70023808"/>
        <c:crosses val="autoZero"/>
        <c:crossBetween val="midCat"/>
      </c:valAx>
      <c:valAx>
        <c:axId val="70023808"/>
        <c:scaling>
          <c:orientation val="minMax"/>
        </c:scaling>
        <c:delete val="1"/>
        <c:axPos val="l"/>
        <c:numFmt formatCode="General" sourceLinked="1"/>
        <c:tickLblPos val="none"/>
        <c:crossAx val="70022272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</c:chart>
  <c:spPr>
    <a:gradFill rotWithShape="0">
      <a:gsLst>
        <a:gs pos="0">
          <a:srgbClr val="FFFFFF"/>
        </a:gs>
        <a:gs pos="50000">
          <a:srgbClr val="EAEAEA"/>
        </a:gs>
        <a:gs pos="100000">
          <a:srgbClr val="FFFFFF"/>
        </a:gs>
      </a:gsLst>
      <a:lin ang="5400000" scaled="1"/>
    </a:gradFill>
    <a:ln w="3175">
      <a:solidFill>
        <a:srgbClr val="000000"/>
      </a:solidFill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/>
</c:chartSpac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png"/><Relationship Id="rId4" Type="http://schemas.openxmlformats.org/officeDocument/2006/relationships/image" Target="../media/image27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png"/><Relationship Id="rId4" Type="http://schemas.openxmlformats.org/officeDocument/2006/relationships/image" Target="../media/image2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F3C086-2238-474C-A9F8-CDC8ABE1C23E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C40C11-DDA2-3248-9315-310C774A747E}">
      <dgm:prSet phldrT="[Text]" custT="1"/>
      <dgm:spPr/>
      <dgm:t>
        <a:bodyPr/>
        <a:lstStyle/>
        <a:p>
          <a:r>
            <a:rPr lang="en-US" sz="1200" dirty="0"/>
            <a:t>Market Segmentation</a:t>
          </a:r>
        </a:p>
      </dgm:t>
    </dgm:pt>
    <dgm:pt modelId="{EDC6686E-E90B-FE40-B13A-55F1C557FA7F}" type="parTrans" cxnId="{5159ED45-1E04-D14F-A307-236CB20CC7DF}">
      <dgm:prSet/>
      <dgm:spPr/>
      <dgm:t>
        <a:bodyPr/>
        <a:lstStyle/>
        <a:p>
          <a:endParaRPr lang="en-US"/>
        </a:p>
      </dgm:t>
    </dgm:pt>
    <dgm:pt modelId="{1DE8CBDD-703C-7E43-92BB-5507FD1069C9}" type="sibTrans" cxnId="{5159ED45-1E04-D14F-A307-236CB20CC7DF}">
      <dgm:prSet/>
      <dgm:spPr/>
      <dgm:t>
        <a:bodyPr/>
        <a:lstStyle/>
        <a:p>
          <a:endParaRPr lang="en-US"/>
        </a:p>
      </dgm:t>
    </dgm:pt>
    <dgm:pt modelId="{6952ECFD-88F1-D243-8745-79A51789873C}">
      <dgm:prSet phldrT="[Text]" custT="1"/>
      <dgm:spPr/>
      <dgm:t>
        <a:bodyPr/>
        <a:lstStyle/>
        <a:p>
          <a:r>
            <a:rPr lang="en-US" sz="1200" dirty="0"/>
            <a:t>Young Professionals</a:t>
          </a:r>
        </a:p>
      </dgm:t>
    </dgm:pt>
    <dgm:pt modelId="{E38C254D-876D-D44E-9FE5-DA6B304661FB}" type="parTrans" cxnId="{481FBA6A-83FA-264C-98C9-BD4BBF576558}">
      <dgm:prSet/>
      <dgm:spPr/>
      <dgm:t>
        <a:bodyPr/>
        <a:lstStyle/>
        <a:p>
          <a:endParaRPr lang="en-US"/>
        </a:p>
      </dgm:t>
    </dgm:pt>
    <dgm:pt modelId="{96728759-FD38-084B-ADBF-F42484289217}" type="sibTrans" cxnId="{481FBA6A-83FA-264C-98C9-BD4BBF576558}">
      <dgm:prSet/>
      <dgm:spPr/>
      <dgm:t>
        <a:bodyPr/>
        <a:lstStyle/>
        <a:p>
          <a:endParaRPr lang="en-US"/>
        </a:p>
      </dgm:t>
    </dgm:pt>
    <dgm:pt modelId="{FE93FAB8-A6FA-489C-83FC-6694330A2125}">
      <dgm:prSet phldrT="[Text]" custT="1"/>
      <dgm:spPr/>
      <dgm:t>
        <a:bodyPr/>
        <a:lstStyle/>
        <a:p>
          <a:r>
            <a:rPr lang="en-US" sz="1200" dirty="0"/>
            <a:t>Teenagers</a:t>
          </a:r>
        </a:p>
      </dgm:t>
    </dgm:pt>
    <dgm:pt modelId="{15681298-0BFD-4FC7-A41C-C0F104E65844}" type="parTrans" cxnId="{B793FF6E-576F-4FE9-9198-3B6F0355D4CC}">
      <dgm:prSet/>
      <dgm:spPr/>
      <dgm:t>
        <a:bodyPr/>
        <a:lstStyle/>
        <a:p>
          <a:endParaRPr lang="en-US"/>
        </a:p>
      </dgm:t>
    </dgm:pt>
    <dgm:pt modelId="{3B06569B-31DC-4DBC-8A97-CC8D213C74D1}" type="sibTrans" cxnId="{B793FF6E-576F-4FE9-9198-3B6F0355D4CC}">
      <dgm:prSet/>
      <dgm:spPr/>
      <dgm:t>
        <a:bodyPr/>
        <a:lstStyle/>
        <a:p>
          <a:endParaRPr lang="en-US"/>
        </a:p>
      </dgm:t>
    </dgm:pt>
    <dgm:pt modelId="{F590BDA3-9C14-4F4E-921A-6474A6D2ECE2}">
      <dgm:prSet phldrT="[Text]" custT="1"/>
      <dgm:spPr/>
      <dgm:t>
        <a:bodyPr/>
        <a:lstStyle/>
        <a:p>
          <a:r>
            <a:rPr lang="en-US" sz="1200" dirty="0"/>
            <a:t>Families</a:t>
          </a:r>
        </a:p>
      </dgm:t>
    </dgm:pt>
    <dgm:pt modelId="{0AD8B4C6-4E75-46C2-90CF-EC53DDEE1BF7}" type="parTrans" cxnId="{3E9E2ED2-A71E-415D-B5FE-E9660354FA4F}">
      <dgm:prSet/>
      <dgm:spPr/>
      <dgm:t>
        <a:bodyPr/>
        <a:lstStyle/>
        <a:p>
          <a:endParaRPr lang="en-US"/>
        </a:p>
      </dgm:t>
    </dgm:pt>
    <dgm:pt modelId="{FF2ABCC8-86E6-4054-A3F5-26E7E3C0F420}" type="sibTrans" cxnId="{3E9E2ED2-A71E-415D-B5FE-E9660354FA4F}">
      <dgm:prSet/>
      <dgm:spPr/>
      <dgm:t>
        <a:bodyPr/>
        <a:lstStyle/>
        <a:p>
          <a:endParaRPr lang="en-US"/>
        </a:p>
      </dgm:t>
    </dgm:pt>
    <dgm:pt modelId="{6F6C9A52-6084-5B4B-BE8C-17EFA808BC71}">
      <dgm:prSet phldrT="[Text]" custT="1"/>
      <dgm:spPr/>
      <dgm:t>
        <a:bodyPr/>
        <a:lstStyle/>
        <a:p>
          <a:r>
            <a:rPr lang="en-US" sz="1200" dirty="0"/>
            <a:t>Tourists</a:t>
          </a:r>
        </a:p>
      </dgm:t>
    </dgm:pt>
    <dgm:pt modelId="{91527DFD-AA06-2C4D-BC23-B61788FF3666}" type="sibTrans" cxnId="{797CC6AB-0E52-5C41-B010-F02E5CFEC501}">
      <dgm:prSet/>
      <dgm:spPr/>
      <dgm:t>
        <a:bodyPr/>
        <a:lstStyle/>
        <a:p>
          <a:endParaRPr lang="en-US"/>
        </a:p>
      </dgm:t>
    </dgm:pt>
    <dgm:pt modelId="{0A80D504-3B7F-C740-B42B-265BBEF3A328}" type="parTrans" cxnId="{797CC6AB-0E52-5C41-B010-F02E5CFEC501}">
      <dgm:prSet/>
      <dgm:spPr/>
      <dgm:t>
        <a:bodyPr/>
        <a:lstStyle/>
        <a:p>
          <a:endParaRPr lang="en-US"/>
        </a:p>
      </dgm:t>
    </dgm:pt>
    <dgm:pt modelId="{3906F52D-36E1-45EB-BAC3-C8F57B81E66E}">
      <dgm:prSet phldrT="[Text]" custT="1"/>
      <dgm:spPr/>
      <dgm:t>
        <a:bodyPr/>
        <a:lstStyle/>
        <a:p>
          <a:r>
            <a:rPr lang="en-US" sz="1200" dirty="0"/>
            <a:t>-&gt; High purchasing power</a:t>
          </a:r>
          <a:br>
            <a:rPr lang="en-US" sz="1200" dirty="0"/>
          </a:br>
          <a:r>
            <a:rPr lang="en-US" sz="1200" dirty="0"/>
            <a:t/>
          </a:r>
          <a:br>
            <a:rPr lang="en-US" sz="1200" dirty="0"/>
          </a:br>
          <a:r>
            <a:rPr lang="en-US" sz="1200" dirty="0"/>
            <a:t>-&gt; Demand for gifts</a:t>
          </a:r>
          <a:br>
            <a:rPr lang="en-US" sz="1200" dirty="0"/>
          </a:br>
          <a:r>
            <a:rPr lang="en-US" sz="1200" dirty="0"/>
            <a:t/>
          </a:r>
          <a:br>
            <a:rPr lang="en-US" sz="1200" dirty="0"/>
          </a:br>
          <a:r>
            <a:rPr lang="en-US" sz="1200" dirty="0"/>
            <a:t>-&gt; Likely to visit </a:t>
          </a:r>
          <a:r>
            <a:rPr lang="en-US" sz="1200" dirty="0" err="1"/>
            <a:t>CityLink</a:t>
          </a:r>
          <a:endParaRPr lang="en-US" sz="1200" dirty="0"/>
        </a:p>
      </dgm:t>
    </dgm:pt>
    <dgm:pt modelId="{64022009-DEF6-4582-8751-FF9B1C186D59}" type="parTrans" cxnId="{9B549F26-40D3-445C-ABB3-7F49572BDD5F}">
      <dgm:prSet/>
      <dgm:spPr/>
      <dgm:t>
        <a:bodyPr/>
        <a:lstStyle/>
        <a:p>
          <a:endParaRPr lang="en-US"/>
        </a:p>
      </dgm:t>
    </dgm:pt>
    <dgm:pt modelId="{E54F8727-70E8-49B1-8977-868D37DB3FA9}" type="sibTrans" cxnId="{9B549F26-40D3-445C-ABB3-7F49572BDD5F}">
      <dgm:prSet/>
      <dgm:spPr/>
      <dgm:t>
        <a:bodyPr/>
        <a:lstStyle/>
        <a:p>
          <a:endParaRPr lang="en-US"/>
        </a:p>
      </dgm:t>
    </dgm:pt>
    <dgm:pt modelId="{627CCF9E-CCCB-4CBF-9E1E-909A82F74151}">
      <dgm:prSet phldrT="[Text]" custT="1"/>
      <dgm:spPr/>
      <dgm:t>
        <a:bodyPr/>
        <a:lstStyle/>
        <a:p>
          <a:r>
            <a:rPr lang="en-US" sz="1200" dirty="0"/>
            <a:t>-&gt; Singapore is a shopping </a:t>
          </a:r>
          <a:r>
            <a:rPr lang="en-US" sz="1200" dirty="0" err="1"/>
            <a:t>mecca</a:t>
          </a:r>
          <a:r>
            <a:rPr lang="en-US" sz="1200" dirty="0"/>
            <a:t/>
          </a:r>
          <a:br>
            <a:rPr lang="en-US" sz="1200" dirty="0"/>
          </a:br>
          <a:r>
            <a:rPr lang="en-US" sz="1200" dirty="0"/>
            <a:t/>
          </a:r>
          <a:br>
            <a:rPr lang="en-US" sz="1200" dirty="0"/>
          </a:br>
          <a:r>
            <a:rPr lang="en-US" sz="1200" dirty="0"/>
            <a:t>-&gt; Tend to spend more than usual local customer base</a:t>
          </a:r>
        </a:p>
      </dgm:t>
    </dgm:pt>
    <dgm:pt modelId="{81A42D65-CE56-4E97-9756-E509F7668778}" type="parTrans" cxnId="{77ED75D7-7476-4509-B431-ADAF5AC7B021}">
      <dgm:prSet/>
      <dgm:spPr/>
      <dgm:t>
        <a:bodyPr/>
        <a:lstStyle/>
        <a:p>
          <a:endParaRPr lang="en-US"/>
        </a:p>
      </dgm:t>
    </dgm:pt>
    <dgm:pt modelId="{EBFE61CF-BC2D-4177-98DF-B36D4D7DE941}" type="sibTrans" cxnId="{77ED75D7-7476-4509-B431-ADAF5AC7B021}">
      <dgm:prSet/>
      <dgm:spPr/>
      <dgm:t>
        <a:bodyPr/>
        <a:lstStyle/>
        <a:p>
          <a:endParaRPr lang="en-US"/>
        </a:p>
      </dgm:t>
    </dgm:pt>
    <dgm:pt modelId="{C6D1E6C4-24C0-4D51-8C51-A9CF2AB92B78}">
      <dgm:prSet phldrT="[Text]" custT="1"/>
      <dgm:spPr/>
      <dgm:t>
        <a:bodyPr/>
        <a:lstStyle/>
        <a:p>
          <a:r>
            <a:rPr lang="en-US" sz="1200" dirty="0"/>
            <a:t>-&gt; Generally adequate purchasing power</a:t>
          </a:r>
          <a:br>
            <a:rPr lang="en-US" sz="1200" dirty="0"/>
          </a:br>
          <a:r>
            <a:rPr lang="en-US" sz="1200" dirty="0"/>
            <a:t/>
          </a:r>
          <a:br>
            <a:rPr lang="en-US" sz="1200" dirty="0"/>
          </a:br>
          <a:r>
            <a:rPr lang="en-US" sz="1200" dirty="0"/>
            <a:t>-&gt; Savvy group</a:t>
          </a:r>
          <a:br>
            <a:rPr lang="en-US" sz="1200" dirty="0"/>
          </a:br>
          <a:r>
            <a:rPr lang="en-US" sz="1200" dirty="0"/>
            <a:t/>
          </a:r>
          <a:br>
            <a:rPr lang="en-US" sz="1200" dirty="0"/>
          </a:br>
          <a:r>
            <a:rPr lang="en-US" sz="1200" dirty="0"/>
            <a:t>-&gt; Sensitive to price differences</a:t>
          </a:r>
        </a:p>
      </dgm:t>
    </dgm:pt>
    <dgm:pt modelId="{42B868B4-0A73-4AF5-ACBA-C3614C6743A3}" type="parTrans" cxnId="{B9CF3059-3155-494C-9CE9-B54BEC69D1F3}">
      <dgm:prSet/>
      <dgm:spPr/>
      <dgm:t>
        <a:bodyPr/>
        <a:lstStyle/>
        <a:p>
          <a:endParaRPr lang="en-US"/>
        </a:p>
      </dgm:t>
    </dgm:pt>
    <dgm:pt modelId="{15CC71C4-2BFA-4F1F-94FD-62513E6CBA36}" type="sibTrans" cxnId="{B9CF3059-3155-494C-9CE9-B54BEC69D1F3}">
      <dgm:prSet/>
      <dgm:spPr/>
      <dgm:t>
        <a:bodyPr/>
        <a:lstStyle/>
        <a:p>
          <a:endParaRPr lang="en-US"/>
        </a:p>
      </dgm:t>
    </dgm:pt>
    <dgm:pt modelId="{79F7FC48-8682-4383-85CA-717542440FFC}">
      <dgm:prSet phldrT="[Text]" custT="1"/>
      <dgm:spPr/>
      <dgm:t>
        <a:bodyPr/>
        <a:lstStyle/>
        <a:p>
          <a:r>
            <a:rPr lang="en-US" sz="1200" dirty="0"/>
            <a:t>-&gt; Family members purchase products as gifts</a:t>
          </a:r>
          <a:br>
            <a:rPr lang="en-US" sz="1200" dirty="0"/>
          </a:br>
          <a:r>
            <a:rPr lang="en-US" sz="1200" dirty="0"/>
            <a:t/>
          </a:r>
          <a:br>
            <a:rPr lang="en-US" sz="1200" dirty="0"/>
          </a:br>
          <a:r>
            <a:rPr lang="en-US" sz="1200" dirty="0"/>
            <a:t>-&gt; Promotional items such as gift baskets and bundling products with plush toys are attractive</a:t>
          </a:r>
        </a:p>
      </dgm:t>
    </dgm:pt>
    <dgm:pt modelId="{0AD078E7-5E87-4D7A-929C-55AD6B218868}" type="parTrans" cxnId="{72671225-054C-4D5F-A7EE-8440736C8E38}">
      <dgm:prSet/>
      <dgm:spPr/>
      <dgm:t>
        <a:bodyPr/>
        <a:lstStyle/>
        <a:p>
          <a:endParaRPr lang="en-US"/>
        </a:p>
      </dgm:t>
    </dgm:pt>
    <dgm:pt modelId="{548D9D5C-9A0C-49B3-8DFE-93300B580CEC}" type="sibTrans" cxnId="{72671225-054C-4D5F-A7EE-8440736C8E38}">
      <dgm:prSet/>
      <dgm:spPr/>
      <dgm:t>
        <a:bodyPr/>
        <a:lstStyle/>
        <a:p>
          <a:endParaRPr lang="en-US"/>
        </a:p>
      </dgm:t>
    </dgm:pt>
    <dgm:pt modelId="{7CB37DFE-B535-684A-A83A-0712CC3955F3}" type="pres">
      <dgm:prSet presAssocID="{B3F3C086-2238-474C-A9F8-CDC8ABE1C23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0943E07-7638-254D-8A81-FCCED5829AFA}" type="pres">
      <dgm:prSet presAssocID="{AFC40C11-DDA2-3248-9315-310C774A747E}" presName="hierRoot1" presStyleCnt="0"/>
      <dgm:spPr/>
    </dgm:pt>
    <dgm:pt modelId="{261492A0-D76B-054A-A8D8-7D5BE9A57B17}" type="pres">
      <dgm:prSet presAssocID="{AFC40C11-DDA2-3248-9315-310C774A747E}" presName="composite" presStyleCnt="0"/>
      <dgm:spPr/>
    </dgm:pt>
    <dgm:pt modelId="{510801C2-DFD2-9142-AFE2-38B32772B7A7}" type="pres">
      <dgm:prSet presAssocID="{AFC40C11-DDA2-3248-9315-310C774A747E}" presName="background" presStyleLbl="node0" presStyleIdx="0" presStyleCnt="1"/>
      <dgm:spPr/>
    </dgm:pt>
    <dgm:pt modelId="{11C685BB-880D-B64C-A1F6-BBCED5C260C7}" type="pres">
      <dgm:prSet presAssocID="{AFC40C11-DDA2-3248-9315-310C774A747E}" presName="text" presStyleLbl="fgAcc0" presStyleIdx="0" presStyleCnt="1" custScaleX="93162" custScaleY="8379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29BC8C-DB6D-0747-AB5C-37F20C9FE11C}" type="pres">
      <dgm:prSet presAssocID="{AFC40C11-DDA2-3248-9315-310C774A747E}" presName="hierChild2" presStyleCnt="0"/>
      <dgm:spPr/>
    </dgm:pt>
    <dgm:pt modelId="{169E3F2E-0D5D-FB4C-AADA-E364598B712B}" type="pres">
      <dgm:prSet presAssocID="{E38C254D-876D-D44E-9FE5-DA6B304661FB}" presName="Name10" presStyleLbl="parChTrans1D2" presStyleIdx="0" presStyleCnt="4"/>
      <dgm:spPr/>
      <dgm:t>
        <a:bodyPr/>
        <a:lstStyle/>
        <a:p>
          <a:endParaRPr lang="en-US"/>
        </a:p>
      </dgm:t>
    </dgm:pt>
    <dgm:pt modelId="{BD077A8B-6E21-BF48-A6CC-FA18DAF28147}" type="pres">
      <dgm:prSet presAssocID="{6952ECFD-88F1-D243-8745-79A51789873C}" presName="hierRoot2" presStyleCnt="0"/>
      <dgm:spPr/>
    </dgm:pt>
    <dgm:pt modelId="{FB547A09-88E3-AF47-8EA7-732E128B8C54}" type="pres">
      <dgm:prSet presAssocID="{6952ECFD-88F1-D243-8745-79A51789873C}" presName="composite2" presStyleCnt="0"/>
      <dgm:spPr/>
    </dgm:pt>
    <dgm:pt modelId="{AD0AA901-3FED-3D42-8DB8-E36362ADDF46}" type="pres">
      <dgm:prSet presAssocID="{6952ECFD-88F1-D243-8745-79A51789873C}" presName="background2" presStyleLbl="node2" presStyleIdx="0" presStyleCnt="4"/>
      <dgm:spPr/>
    </dgm:pt>
    <dgm:pt modelId="{3DB2043E-C602-9F4F-BF36-DBF1E47D108E}" type="pres">
      <dgm:prSet presAssocID="{6952ECFD-88F1-D243-8745-79A51789873C}" presName="text2" presStyleLbl="fgAcc2" presStyleIdx="0" presStyleCnt="4" custScaleX="122277" custScaleY="738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BB6C6B-7A4E-B44E-A39D-DC78F76119D4}" type="pres">
      <dgm:prSet presAssocID="{6952ECFD-88F1-D243-8745-79A51789873C}" presName="hierChild3" presStyleCnt="0"/>
      <dgm:spPr/>
    </dgm:pt>
    <dgm:pt modelId="{1E545DF1-3679-4E9C-B328-CDB571F54F5E}" type="pres">
      <dgm:prSet presAssocID="{64022009-DEF6-4582-8751-FF9B1C186D59}" presName="Name17" presStyleLbl="parChTrans1D3" presStyleIdx="0" presStyleCnt="4"/>
      <dgm:spPr/>
      <dgm:t>
        <a:bodyPr/>
        <a:lstStyle/>
        <a:p>
          <a:endParaRPr lang="en-US"/>
        </a:p>
      </dgm:t>
    </dgm:pt>
    <dgm:pt modelId="{9E6BCB6F-E4D2-47E6-89BD-330E80A637CD}" type="pres">
      <dgm:prSet presAssocID="{3906F52D-36E1-45EB-BAC3-C8F57B81E66E}" presName="hierRoot3" presStyleCnt="0"/>
      <dgm:spPr/>
    </dgm:pt>
    <dgm:pt modelId="{210DC34E-D69D-4D84-BB6E-D16F6CF85F53}" type="pres">
      <dgm:prSet presAssocID="{3906F52D-36E1-45EB-BAC3-C8F57B81E66E}" presName="composite3" presStyleCnt="0"/>
      <dgm:spPr/>
    </dgm:pt>
    <dgm:pt modelId="{4B0E7178-C459-49ED-93C4-C0C712A14F10}" type="pres">
      <dgm:prSet presAssocID="{3906F52D-36E1-45EB-BAC3-C8F57B81E66E}" presName="background3" presStyleLbl="node3" presStyleIdx="0" presStyleCnt="4"/>
      <dgm:spPr/>
    </dgm:pt>
    <dgm:pt modelId="{98E2501A-9CEA-4DDF-BAC8-6EE593B370DC}" type="pres">
      <dgm:prSet presAssocID="{3906F52D-36E1-45EB-BAC3-C8F57B81E66E}" presName="text3" presStyleLbl="fgAcc3" presStyleIdx="0" presStyleCnt="4" custScaleX="134969" custScaleY="17625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FCD463-7366-4AE2-856F-B54D15746C97}" type="pres">
      <dgm:prSet presAssocID="{3906F52D-36E1-45EB-BAC3-C8F57B81E66E}" presName="hierChild4" presStyleCnt="0"/>
      <dgm:spPr/>
    </dgm:pt>
    <dgm:pt modelId="{8DB412FD-9404-C945-BF0D-7760B9FC5E73}" type="pres">
      <dgm:prSet presAssocID="{0A80D504-3B7F-C740-B42B-265BBEF3A328}" presName="Name10" presStyleLbl="parChTrans1D2" presStyleIdx="1" presStyleCnt="4"/>
      <dgm:spPr/>
      <dgm:t>
        <a:bodyPr/>
        <a:lstStyle/>
        <a:p>
          <a:endParaRPr lang="en-US"/>
        </a:p>
      </dgm:t>
    </dgm:pt>
    <dgm:pt modelId="{D5CBE4A3-21C5-1B45-B450-312337EC60F1}" type="pres">
      <dgm:prSet presAssocID="{6F6C9A52-6084-5B4B-BE8C-17EFA808BC71}" presName="hierRoot2" presStyleCnt="0"/>
      <dgm:spPr/>
    </dgm:pt>
    <dgm:pt modelId="{D0FBB4E4-6804-BB48-A52A-21F52FDF324A}" type="pres">
      <dgm:prSet presAssocID="{6F6C9A52-6084-5B4B-BE8C-17EFA808BC71}" presName="composite2" presStyleCnt="0"/>
      <dgm:spPr/>
    </dgm:pt>
    <dgm:pt modelId="{B70E1CDD-439E-7A4D-B7D1-68FD378E660B}" type="pres">
      <dgm:prSet presAssocID="{6F6C9A52-6084-5B4B-BE8C-17EFA808BC71}" presName="background2" presStyleLbl="node2" presStyleIdx="1" presStyleCnt="4"/>
      <dgm:spPr/>
    </dgm:pt>
    <dgm:pt modelId="{A1DCE385-1FAA-DF49-AB75-9279C496B994}" type="pres">
      <dgm:prSet presAssocID="{6F6C9A52-6084-5B4B-BE8C-17EFA808BC71}" presName="text2" presStyleLbl="fgAcc2" presStyleIdx="1" presStyleCnt="4" custScaleX="93030" custScaleY="7309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07A824-8BBF-DE46-BFE6-1B7757900309}" type="pres">
      <dgm:prSet presAssocID="{6F6C9A52-6084-5B4B-BE8C-17EFA808BC71}" presName="hierChild3" presStyleCnt="0"/>
      <dgm:spPr/>
    </dgm:pt>
    <dgm:pt modelId="{A547E1D5-B1AF-44D7-84F6-77FA1CA85D0C}" type="pres">
      <dgm:prSet presAssocID="{81A42D65-CE56-4E97-9756-E509F7668778}" presName="Name17" presStyleLbl="parChTrans1D3" presStyleIdx="1" presStyleCnt="4"/>
      <dgm:spPr/>
      <dgm:t>
        <a:bodyPr/>
        <a:lstStyle/>
        <a:p>
          <a:endParaRPr lang="en-US"/>
        </a:p>
      </dgm:t>
    </dgm:pt>
    <dgm:pt modelId="{049C69C5-CC51-4866-9197-00033EEF00C0}" type="pres">
      <dgm:prSet presAssocID="{627CCF9E-CCCB-4CBF-9E1E-909A82F74151}" presName="hierRoot3" presStyleCnt="0"/>
      <dgm:spPr/>
    </dgm:pt>
    <dgm:pt modelId="{B3252840-62AA-4313-9072-2AE4772613BD}" type="pres">
      <dgm:prSet presAssocID="{627CCF9E-CCCB-4CBF-9E1E-909A82F74151}" presName="composite3" presStyleCnt="0"/>
      <dgm:spPr/>
    </dgm:pt>
    <dgm:pt modelId="{FFB57E18-FA9E-4A7C-AF0B-09967D1D7026}" type="pres">
      <dgm:prSet presAssocID="{627CCF9E-CCCB-4CBF-9E1E-909A82F74151}" presName="background3" presStyleLbl="node3" presStyleIdx="1" presStyleCnt="4"/>
      <dgm:spPr/>
    </dgm:pt>
    <dgm:pt modelId="{F2D66CFB-387E-4981-B4A8-E1E5BB7825B9}" type="pres">
      <dgm:prSet presAssocID="{627CCF9E-CCCB-4CBF-9E1E-909A82F74151}" presName="text3" presStyleLbl="fgAcc3" presStyleIdx="1" presStyleCnt="4" custScaleX="122313" custScaleY="1775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A71C48-ECA0-40B9-8BD3-702E24EADC8B}" type="pres">
      <dgm:prSet presAssocID="{627CCF9E-CCCB-4CBF-9E1E-909A82F74151}" presName="hierChild4" presStyleCnt="0"/>
      <dgm:spPr/>
    </dgm:pt>
    <dgm:pt modelId="{731B4CDE-EC27-47B5-AC76-6DF48FC20140}" type="pres">
      <dgm:prSet presAssocID="{15681298-0BFD-4FC7-A41C-C0F104E65844}" presName="Name10" presStyleLbl="parChTrans1D2" presStyleIdx="2" presStyleCnt="4"/>
      <dgm:spPr/>
      <dgm:t>
        <a:bodyPr/>
        <a:lstStyle/>
        <a:p>
          <a:endParaRPr lang="en-US"/>
        </a:p>
      </dgm:t>
    </dgm:pt>
    <dgm:pt modelId="{36B7CBDA-53CF-4CF7-A9F7-C56C0FCFABF3}" type="pres">
      <dgm:prSet presAssocID="{FE93FAB8-A6FA-489C-83FC-6694330A2125}" presName="hierRoot2" presStyleCnt="0"/>
      <dgm:spPr/>
    </dgm:pt>
    <dgm:pt modelId="{C6F2850F-684A-432C-93F7-EF336FA81B49}" type="pres">
      <dgm:prSet presAssocID="{FE93FAB8-A6FA-489C-83FC-6694330A2125}" presName="composite2" presStyleCnt="0"/>
      <dgm:spPr/>
    </dgm:pt>
    <dgm:pt modelId="{B1FC9366-F286-493F-82D9-D0A5DFE27240}" type="pres">
      <dgm:prSet presAssocID="{FE93FAB8-A6FA-489C-83FC-6694330A2125}" presName="background2" presStyleLbl="node2" presStyleIdx="2" presStyleCnt="4"/>
      <dgm:spPr/>
    </dgm:pt>
    <dgm:pt modelId="{151750FB-4131-4E6B-9794-D45CDADAF017}" type="pres">
      <dgm:prSet presAssocID="{FE93FAB8-A6FA-489C-83FC-6694330A2125}" presName="text2" presStyleLbl="fgAcc2" presStyleIdx="2" presStyleCnt="4" custScaleX="95932" custScaleY="726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0DB620-CAC4-479C-AC8F-63E445048A2E}" type="pres">
      <dgm:prSet presAssocID="{FE93FAB8-A6FA-489C-83FC-6694330A2125}" presName="hierChild3" presStyleCnt="0"/>
      <dgm:spPr/>
    </dgm:pt>
    <dgm:pt modelId="{28F0CEBA-C894-45EE-B038-B069B9F64DF7}" type="pres">
      <dgm:prSet presAssocID="{42B868B4-0A73-4AF5-ACBA-C3614C6743A3}" presName="Name17" presStyleLbl="parChTrans1D3" presStyleIdx="2" presStyleCnt="4"/>
      <dgm:spPr/>
      <dgm:t>
        <a:bodyPr/>
        <a:lstStyle/>
        <a:p>
          <a:endParaRPr lang="en-US"/>
        </a:p>
      </dgm:t>
    </dgm:pt>
    <dgm:pt modelId="{BF04D908-8FE1-4D82-B926-E27A4883C621}" type="pres">
      <dgm:prSet presAssocID="{C6D1E6C4-24C0-4D51-8C51-A9CF2AB92B78}" presName="hierRoot3" presStyleCnt="0"/>
      <dgm:spPr/>
    </dgm:pt>
    <dgm:pt modelId="{0E063A22-2BC6-42EC-B09F-E31239164A38}" type="pres">
      <dgm:prSet presAssocID="{C6D1E6C4-24C0-4D51-8C51-A9CF2AB92B78}" presName="composite3" presStyleCnt="0"/>
      <dgm:spPr/>
    </dgm:pt>
    <dgm:pt modelId="{5AFCA907-B0DC-4E70-B0C5-EF52297794F3}" type="pres">
      <dgm:prSet presAssocID="{C6D1E6C4-24C0-4D51-8C51-A9CF2AB92B78}" presName="background3" presStyleLbl="node3" presStyleIdx="2" presStyleCnt="4"/>
      <dgm:spPr/>
    </dgm:pt>
    <dgm:pt modelId="{BF0ABE32-70B7-457F-8D97-A107305569E8}" type="pres">
      <dgm:prSet presAssocID="{C6D1E6C4-24C0-4D51-8C51-A9CF2AB92B78}" presName="text3" presStyleLbl="fgAcc3" presStyleIdx="2" presStyleCnt="4" custScaleX="106900" custScaleY="2342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3627DD-53ED-4EE9-BE3D-36ED40463180}" type="pres">
      <dgm:prSet presAssocID="{C6D1E6C4-24C0-4D51-8C51-A9CF2AB92B78}" presName="hierChild4" presStyleCnt="0"/>
      <dgm:spPr/>
    </dgm:pt>
    <dgm:pt modelId="{BCFAC71E-BB5D-4087-B601-4E0AEB40926A}" type="pres">
      <dgm:prSet presAssocID="{0AD8B4C6-4E75-46C2-90CF-EC53DDEE1BF7}" presName="Name10" presStyleLbl="parChTrans1D2" presStyleIdx="3" presStyleCnt="4"/>
      <dgm:spPr/>
      <dgm:t>
        <a:bodyPr/>
        <a:lstStyle/>
        <a:p>
          <a:endParaRPr lang="en-US"/>
        </a:p>
      </dgm:t>
    </dgm:pt>
    <dgm:pt modelId="{E5F3E2A8-E287-4E73-8600-BC1E89832224}" type="pres">
      <dgm:prSet presAssocID="{F590BDA3-9C14-4F4E-921A-6474A6D2ECE2}" presName="hierRoot2" presStyleCnt="0"/>
      <dgm:spPr/>
    </dgm:pt>
    <dgm:pt modelId="{269B3F51-4EFC-4A67-89C0-6037EBD03A84}" type="pres">
      <dgm:prSet presAssocID="{F590BDA3-9C14-4F4E-921A-6474A6D2ECE2}" presName="composite2" presStyleCnt="0"/>
      <dgm:spPr/>
    </dgm:pt>
    <dgm:pt modelId="{B378D21A-4711-4D6B-82D4-E0FCD0152342}" type="pres">
      <dgm:prSet presAssocID="{F590BDA3-9C14-4F4E-921A-6474A6D2ECE2}" presName="background2" presStyleLbl="node2" presStyleIdx="3" presStyleCnt="4"/>
      <dgm:spPr/>
    </dgm:pt>
    <dgm:pt modelId="{C5D2EBE2-9ECA-4AF5-855C-3FF5424904D0}" type="pres">
      <dgm:prSet presAssocID="{F590BDA3-9C14-4F4E-921A-6474A6D2ECE2}" presName="text2" presStyleLbl="fgAcc2" presStyleIdx="3" presStyleCnt="4" custScaleX="93547" custScaleY="724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480D47-C7D9-4563-8E54-61FB00E1DC8B}" type="pres">
      <dgm:prSet presAssocID="{F590BDA3-9C14-4F4E-921A-6474A6D2ECE2}" presName="hierChild3" presStyleCnt="0"/>
      <dgm:spPr/>
    </dgm:pt>
    <dgm:pt modelId="{9B734F63-0AF9-4B47-B841-751C51863FBF}" type="pres">
      <dgm:prSet presAssocID="{0AD078E7-5E87-4D7A-929C-55AD6B218868}" presName="Name17" presStyleLbl="parChTrans1D3" presStyleIdx="3" presStyleCnt="4"/>
      <dgm:spPr/>
      <dgm:t>
        <a:bodyPr/>
        <a:lstStyle/>
        <a:p>
          <a:endParaRPr lang="en-US"/>
        </a:p>
      </dgm:t>
    </dgm:pt>
    <dgm:pt modelId="{2D65472E-05D1-4EF8-819E-A54FD3AA96F4}" type="pres">
      <dgm:prSet presAssocID="{79F7FC48-8682-4383-85CA-717542440FFC}" presName="hierRoot3" presStyleCnt="0"/>
      <dgm:spPr/>
    </dgm:pt>
    <dgm:pt modelId="{DD676FE9-C304-4E30-B12F-884256BB8BD0}" type="pres">
      <dgm:prSet presAssocID="{79F7FC48-8682-4383-85CA-717542440FFC}" presName="composite3" presStyleCnt="0"/>
      <dgm:spPr/>
    </dgm:pt>
    <dgm:pt modelId="{89E246CC-1C2B-46AB-A36C-FC944435DFA3}" type="pres">
      <dgm:prSet presAssocID="{79F7FC48-8682-4383-85CA-717542440FFC}" presName="background3" presStyleLbl="node3" presStyleIdx="3" presStyleCnt="4"/>
      <dgm:spPr/>
    </dgm:pt>
    <dgm:pt modelId="{BB1E59B9-A960-40CF-A391-C2D2AB1AAC45}" type="pres">
      <dgm:prSet presAssocID="{79F7FC48-8682-4383-85CA-717542440FFC}" presName="text3" presStyleLbl="fgAcc3" presStyleIdx="3" presStyleCnt="4" custScaleX="120601" custScaleY="30060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9D52B3-E7B2-4E2D-97BA-18B08D173982}" type="pres">
      <dgm:prSet presAssocID="{79F7FC48-8682-4383-85CA-717542440FFC}" presName="hierChild4" presStyleCnt="0"/>
      <dgm:spPr/>
    </dgm:pt>
  </dgm:ptLst>
  <dgm:cxnLst>
    <dgm:cxn modelId="{B793FF6E-576F-4FE9-9198-3B6F0355D4CC}" srcId="{AFC40C11-DDA2-3248-9315-310C774A747E}" destId="{FE93FAB8-A6FA-489C-83FC-6694330A2125}" srcOrd="2" destOrd="0" parTransId="{15681298-0BFD-4FC7-A41C-C0F104E65844}" sibTransId="{3B06569B-31DC-4DBC-8A97-CC8D213C74D1}"/>
    <dgm:cxn modelId="{9B549F26-40D3-445C-ABB3-7F49572BDD5F}" srcId="{6952ECFD-88F1-D243-8745-79A51789873C}" destId="{3906F52D-36E1-45EB-BAC3-C8F57B81E66E}" srcOrd="0" destOrd="0" parTransId="{64022009-DEF6-4582-8751-FF9B1C186D59}" sibTransId="{E54F8727-70E8-49B1-8977-868D37DB3FA9}"/>
    <dgm:cxn modelId="{3DC2F34E-96EE-42DC-BC72-A9383D71711D}" type="presOf" srcId="{E38C254D-876D-D44E-9FE5-DA6B304661FB}" destId="{169E3F2E-0D5D-FB4C-AADA-E364598B712B}" srcOrd="0" destOrd="0" presId="urn:microsoft.com/office/officeart/2005/8/layout/hierarchy1"/>
    <dgm:cxn modelId="{5159ED45-1E04-D14F-A307-236CB20CC7DF}" srcId="{B3F3C086-2238-474C-A9F8-CDC8ABE1C23E}" destId="{AFC40C11-DDA2-3248-9315-310C774A747E}" srcOrd="0" destOrd="0" parTransId="{EDC6686E-E90B-FE40-B13A-55F1C557FA7F}" sibTransId="{1DE8CBDD-703C-7E43-92BB-5507FD1069C9}"/>
    <dgm:cxn modelId="{22F810F8-CC60-4C4D-83D6-6C92D5DAAA12}" type="presOf" srcId="{81A42D65-CE56-4E97-9756-E509F7668778}" destId="{A547E1D5-B1AF-44D7-84F6-77FA1CA85D0C}" srcOrd="0" destOrd="0" presId="urn:microsoft.com/office/officeart/2005/8/layout/hierarchy1"/>
    <dgm:cxn modelId="{72671225-054C-4D5F-A7EE-8440736C8E38}" srcId="{F590BDA3-9C14-4F4E-921A-6474A6D2ECE2}" destId="{79F7FC48-8682-4383-85CA-717542440FFC}" srcOrd="0" destOrd="0" parTransId="{0AD078E7-5E87-4D7A-929C-55AD6B218868}" sibTransId="{548D9D5C-9A0C-49B3-8DFE-93300B580CEC}"/>
    <dgm:cxn modelId="{FAA07C32-11E3-4CDD-B42A-1D4190CC57F8}" type="presOf" srcId="{6952ECFD-88F1-D243-8745-79A51789873C}" destId="{3DB2043E-C602-9F4F-BF36-DBF1E47D108E}" srcOrd="0" destOrd="0" presId="urn:microsoft.com/office/officeart/2005/8/layout/hierarchy1"/>
    <dgm:cxn modelId="{5C71CA3E-489D-4022-9CAB-564B7EB3FC81}" type="presOf" srcId="{64022009-DEF6-4582-8751-FF9B1C186D59}" destId="{1E545DF1-3679-4E9C-B328-CDB571F54F5E}" srcOrd="0" destOrd="0" presId="urn:microsoft.com/office/officeart/2005/8/layout/hierarchy1"/>
    <dgm:cxn modelId="{06B9D595-1893-4873-A14C-45D5D08F881A}" type="presOf" srcId="{0AD8B4C6-4E75-46C2-90CF-EC53DDEE1BF7}" destId="{BCFAC71E-BB5D-4087-B601-4E0AEB40926A}" srcOrd="0" destOrd="0" presId="urn:microsoft.com/office/officeart/2005/8/layout/hierarchy1"/>
    <dgm:cxn modelId="{332C5F81-1DB5-4D38-8CA1-28AEC5BD18A2}" type="presOf" srcId="{3906F52D-36E1-45EB-BAC3-C8F57B81E66E}" destId="{98E2501A-9CEA-4DDF-BAC8-6EE593B370DC}" srcOrd="0" destOrd="0" presId="urn:microsoft.com/office/officeart/2005/8/layout/hierarchy1"/>
    <dgm:cxn modelId="{25D96423-1A6D-4C8F-ABCE-4D47CC808FE6}" type="presOf" srcId="{79F7FC48-8682-4383-85CA-717542440FFC}" destId="{BB1E59B9-A960-40CF-A391-C2D2AB1AAC45}" srcOrd="0" destOrd="0" presId="urn:microsoft.com/office/officeart/2005/8/layout/hierarchy1"/>
    <dgm:cxn modelId="{C5A9F1B3-B7BE-4D90-B8C5-EABD362B0F48}" type="presOf" srcId="{42B868B4-0A73-4AF5-ACBA-C3614C6743A3}" destId="{28F0CEBA-C894-45EE-B038-B069B9F64DF7}" srcOrd="0" destOrd="0" presId="urn:microsoft.com/office/officeart/2005/8/layout/hierarchy1"/>
    <dgm:cxn modelId="{356A1B08-5E54-421F-AD4F-788E5D4DC6AE}" type="presOf" srcId="{627CCF9E-CCCB-4CBF-9E1E-909A82F74151}" destId="{F2D66CFB-387E-4981-B4A8-E1E5BB7825B9}" srcOrd="0" destOrd="0" presId="urn:microsoft.com/office/officeart/2005/8/layout/hierarchy1"/>
    <dgm:cxn modelId="{DBFE3B2C-C217-4ECE-923C-1F138C79E33A}" type="presOf" srcId="{0A80D504-3B7F-C740-B42B-265BBEF3A328}" destId="{8DB412FD-9404-C945-BF0D-7760B9FC5E73}" srcOrd="0" destOrd="0" presId="urn:microsoft.com/office/officeart/2005/8/layout/hierarchy1"/>
    <dgm:cxn modelId="{3E9E2ED2-A71E-415D-B5FE-E9660354FA4F}" srcId="{AFC40C11-DDA2-3248-9315-310C774A747E}" destId="{F590BDA3-9C14-4F4E-921A-6474A6D2ECE2}" srcOrd="3" destOrd="0" parTransId="{0AD8B4C6-4E75-46C2-90CF-EC53DDEE1BF7}" sibTransId="{FF2ABCC8-86E6-4054-A3F5-26E7E3C0F420}"/>
    <dgm:cxn modelId="{6F6EF367-A5A4-405A-BCC8-01BF7E542662}" type="presOf" srcId="{15681298-0BFD-4FC7-A41C-C0F104E65844}" destId="{731B4CDE-EC27-47B5-AC76-6DF48FC20140}" srcOrd="0" destOrd="0" presId="urn:microsoft.com/office/officeart/2005/8/layout/hierarchy1"/>
    <dgm:cxn modelId="{08FAB73A-CC24-45BA-B361-4C6512A25CD7}" type="presOf" srcId="{AFC40C11-DDA2-3248-9315-310C774A747E}" destId="{11C685BB-880D-B64C-A1F6-BBCED5C260C7}" srcOrd="0" destOrd="0" presId="urn:microsoft.com/office/officeart/2005/8/layout/hierarchy1"/>
    <dgm:cxn modelId="{77ED75D7-7476-4509-B431-ADAF5AC7B021}" srcId="{6F6C9A52-6084-5B4B-BE8C-17EFA808BC71}" destId="{627CCF9E-CCCB-4CBF-9E1E-909A82F74151}" srcOrd="0" destOrd="0" parTransId="{81A42D65-CE56-4E97-9756-E509F7668778}" sibTransId="{EBFE61CF-BC2D-4177-98DF-B36D4D7DE941}"/>
    <dgm:cxn modelId="{2FEC359A-F093-4DA4-8F9B-48A7E97A6DA1}" type="presOf" srcId="{F590BDA3-9C14-4F4E-921A-6474A6D2ECE2}" destId="{C5D2EBE2-9ECA-4AF5-855C-3FF5424904D0}" srcOrd="0" destOrd="0" presId="urn:microsoft.com/office/officeart/2005/8/layout/hierarchy1"/>
    <dgm:cxn modelId="{B9CF3059-3155-494C-9CE9-B54BEC69D1F3}" srcId="{FE93FAB8-A6FA-489C-83FC-6694330A2125}" destId="{C6D1E6C4-24C0-4D51-8C51-A9CF2AB92B78}" srcOrd="0" destOrd="0" parTransId="{42B868B4-0A73-4AF5-ACBA-C3614C6743A3}" sibTransId="{15CC71C4-2BFA-4F1F-94FD-62513E6CBA36}"/>
    <dgm:cxn modelId="{19B26BAF-1515-42FB-AACE-56DBA69B5B89}" type="presOf" srcId="{C6D1E6C4-24C0-4D51-8C51-A9CF2AB92B78}" destId="{BF0ABE32-70B7-457F-8D97-A107305569E8}" srcOrd="0" destOrd="0" presId="urn:microsoft.com/office/officeart/2005/8/layout/hierarchy1"/>
    <dgm:cxn modelId="{9F8A6020-3F91-43E0-A93B-477BF0B7EDF5}" type="presOf" srcId="{FE93FAB8-A6FA-489C-83FC-6694330A2125}" destId="{151750FB-4131-4E6B-9794-D45CDADAF017}" srcOrd="0" destOrd="0" presId="urn:microsoft.com/office/officeart/2005/8/layout/hierarchy1"/>
    <dgm:cxn modelId="{895816DF-1780-417A-8DC0-33A250257F6D}" type="presOf" srcId="{6F6C9A52-6084-5B4B-BE8C-17EFA808BC71}" destId="{A1DCE385-1FAA-DF49-AB75-9279C496B994}" srcOrd="0" destOrd="0" presId="urn:microsoft.com/office/officeart/2005/8/layout/hierarchy1"/>
    <dgm:cxn modelId="{797CC6AB-0E52-5C41-B010-F02E5CFEC501}" srcId="{AFC40C11-DDA2-3248-9315-310C774A747E}" destId="{6F6C9A52-6084-5B4B-BE8C-17EFA808BC71}" srcOrd="1" destOrd="0" parTransId="{0A80D504-3B7F-C740-B42B-265BBEF3A328}" sibTransId="{91527DFD-AA06-2C4D-BC23-B61788FF3666}"/>
    <dgm:cxn modelId="{481FBA6A-83FA-264C-98C9-BD4BBF576558}" srcId="{AFC40C11-DDA2-3248-9315-310C774A747E}" destId="{6952ECFD-88F1-D243-8745-79A51789873C}" srcOrd="0" destOrd="0" parTransId="{E38C254D-876D-D44E-9FE5-DA6B304661FB}" sibTransId="{96728759-FD38-084B-ADBF-F42484289217}"/>
    <dgm:cxn modelId="{2EC10865-EC92-4D5D-AEC3-EB88C019D6B9}" type="presOf" srcId="{0AD078E7-5E87-4D7A-929C-55AD6B218868}" destId="{9B734F63-0AF9-4B47-B841-751C51863FBF}" srcOrd="0" destOrd="0" presId="urn:microsoft.com/office/officeart/2005/8/layout/hierarchy1"/>
    <dgm:cxn modelId="{7AC506E9-96B8-4829-BD68-83347BCDDFD3}" type="presOf" srcId="{B3F3C086-2238-474C-A9F8-CDC8ABE1C23E}" destId="{7CB37DFE-B535-684A-A83A-0712CC3955F3}" srcOrd="0" destOrd="0" presId="urn:microsoft.com/office/officeart/2005/8/layout/hierarchy1"/>
    <dgm:cxn modelId="{216A70F3-3604-4AA5-B859-BDE8EBA2E75C}" type="presParOf" srcId="{7CB37DFE-B535-684A-A83A-0712CC3955F3}" destId="{E0943E07-7638-254D-8A81-FCCED5829AFA}" srcOrd="0" destOrd="0" presId="urn:microsoft.com/office/officeart/2005/8/layout/hierarchy1"/>
    <dgm:cxn modelId="{B22A9933-6D41-45D9-ACC9-44A91EFA139C}" type="presParOf" srcId="{E0943E07-7638-254D-8A81-FCCED5829AFA}" destId="{261492A0-D76B-054A-A8D8-7D5BE9A57B17}" srcOrd="0" destOrd="0" presId="urn:microsoft.com/office/officeart/2005/8/layout/hierarchy1"/>
    <dgm:cxn modelId="{A3AB97C1-B67C-4E1A-825A-01AA23A86949}" type="presParOf" srcId="{261492A0-D76B-054A-A8D8-7D5BE9A57B17}" destId="{510801C2-DFD2-9142-AFE2-38B32772B7A7}" srcOrd="0" destOrd="0" presId="urn:microsoft.com/office/officeart/2005/8/layout/hierarchy1"/>
    <dgm:cxn modelId="{BBD7C8F1-B865-41AD-90C6-0CB54C239182}" type="presParOf" srcId="{261492A0-D76B-054A-A8D8-7D5BE9A57B17}" destId="{11C685BB-880D-B64C-A1F6-BBCED5C260C7}" srcOrd="1" destOrd="0" presId="urn:microsoft.com/office/officeart/2005/8/layout/hierarchy1"/>
    <dgm:cxn modelId="{FE6830D5-3861-41D9-A367-36BC22E7BAB6}" type="presParOf" srcId="{E0943E07-7638-254D-8A81-FCCED5829AFA}" destId="{4229BC8C-DB6D-0747-AB5C-37F20C9FE11C}" srcOrd="1" destOrd="0" presId="urn:microsoft.com/office/officeart/2005/8/layout/hierarchy1"/>
    <dgm:cxn modelId="{1C9E0AA4-8A39-40AE-8BF1-578C1A680442}" type="presParOf" srcId="{4229BC8C-DB6D-0747-AB5C-37F20C9FE11C}" destId="{169E3F2E-0D5D-FB4C-AADA-E364598B712B}" srcOrd="0" destOrd="0" presId="urn:microsoft.com/office/officeart/2005/8/layout/hierarchy1"/>
    <dgm:cxn modelId="{290CF37B-7A78-4464-8C96-B87F26226EB7}" type="presParOf" srcId="{4229BC8C-DB6D-0747-AB5C-37F20C9FE11C}" destId="{BD077A8B-6E21-BF48-A6CC-FA18DAF28147}" srcOrd="1" destOrd="0" presId="urn:microsoft.com/office/officeart/2005/8/layout/hierarchy1"/>
    <dgm:cxn modelId="{8351C632-C4A5-4DE6-962F-CBDFD271B3FB}" type="presParOf" srcId="{BD077A8B-6E21-BF48-A6CC-FA18DAF28147}" destId="{FB547A09-88E3-AF47-8EA7-732E128B8C54}" srcOrd="0" destOrd="0" presId="urn:microsoft.com/office/officeart/2005/8/layout/hierarchy1"/>
    <dgm:cxn modelId="{C66CE7E7-23C7-4910-9B8E-FA2A1FCF90F9}" type="presParOf" srcId="{FB547A09-88E3-AF47-8EA7-732E128B8C54}" destId="{AD0AA901-3FED-3D42-8DB8-E36362ADDF46}" srcOrd="0" destOrd="0" presId="urn:microsoft.com/office/officeart/2005/8/layout/hierarchy1"/>
    <dgm:cxn modelId="{A90CBBA1-3090-48DF-BC83-3493C529EEA0}" type="presParOf" srcId="{FB547A09-88E3-AF47-8EA7-732E128B8C54}" destId="{3DB2043E-C602-9F4F-BF36-DBF1E47D108E}" srcOrd="1" destOrd="0" presId="urn:microsoft.com/office/officeart/2005/8/layout/hierarchy1"/>
    <dgm:cxn modelId="{1B458201-9CA6-485B-9D5B-29E76F79ED22}" type="presParOf" srcId="{BD077A8B-6E21-BF48-A6CC-FA18DAF28147}" destId="{B0BB6C6B-7A4E-B44E-A39D-DC78F76119D4}" srcOrd="1" destOrd="0" presId="urn:microsoft.com/office/officeart/2005/8/layout/hierarchy1"/>
    <dgm:cxn modelId="{5883B4AA-9342-4AEF-801B-2C89244AFDF6}" type="presParOf" srcId="{B0BB6C6B-7A4E-B44E-A39D-DC78F76119D4}" destId="{1E545DF1-3679-4E9C-B328-CDB571F54F5E}" srcOrd="0" destOrd="0" presId="urn:microsoft.com/office/officeart/2005/8/layout/hierarchy1"/>
    <dgm:cxn modelId="{D1C4AB0D-C00F-465E-BA6F-20A29F4E3964}" type="presParOf" srcId="{B0BB6C6B-7A4E-B44E-A39D-DC78F76119D4}" destId="{9E6BCB6F-E4D2-47E6-89BD-330E80A637CD}" srcOrd="1" destOrd="0" presId="urn:microsoft.com/office/officeart/2005/8/layout/hierarchy1"/>
    <dgm:cxn modelId="{A7E5D6C4-DDB5-458F-BBEB-421CD7437560}" type="presParOf" srcId="{9E6BCB6F-E4D2-47E6-89BD-330E80A637CD}" destId="{210DC34E-D69D-4D84-BB6E-D16F6CF85F53}" srcOrd="0" destOrd="0" presId="urn:microsoft.com/office/officeart/2005/8/layout/hierarchy1"/>
    <dgm:cxn modelId="{85FD0A62-79AB-4CF0-BF34-71CD9DAB6184}" type="presParOf" srcId="{210DC34E-D69D-4D84-BB6E-D16F6CF85F53}" destId="{4B0E7178-C459-49ED-93C4-C0C712A14F10}" srcOrd="0" destOrd="0" presId="urn:microsoft.com/office/officeart/2005/8/layout/hierarchy1"/>
    <dgm:cxn modelId="{AE9A30B3-DA71-4FE1-84AB-24A8684A5C98}" type="presParOf" srcId="{210DC34E-D69D-4D84-BB6E-D16F6CF85F53}" destId="{98E2501A-9CEA-4DDF-BAC8-6EE593B370DC}" srcOrd="1" destOrd="0" presId="urn:microsoft.com/office/officeart/2005/8/layout/hierarchy1"/>
    <dgm:cxn modelId="{7831861D-9FDA-4140-887B-EB9FCC5C79DB}" type="presParOf" srcId="{9E6BCB6F-E4D2-47E6-89BD-330E80A637CD}" destId="{E2FCD463-7366-4AE2-856F-B54D15746C97}" srcOrd="1" destOrd="0" presId="urn:microsoft.com/office/officeart/2005/8/layout/hierarchy1"/>
    <dgm:cxn modelId="{31262FB5-8EF1-4610-83BB-4E2C16FBAFA0}" type="presParOf" srcId="{4229BC8C-DB6D-0747-AB5C-37F20C9FE11C}" destId="{8DB412FD-9404-C945-BF0D-7760B9FC5E73}" srcOrd="2" destOrd="0" presId="urn:microsoft.com/office/officeart/2005/8/layout/hierarchy1"/>
    <dgm:cxn modelId="{48B046E2-3EEA-443A-90BA-C6E2C3591E1B}" type="presParOf" srcId="{4229BC8C-DB6D-0747-AB5C-37F20C9FE11C}" destId="{D5CBE4A3-21C5-1B45-B450-312337EC60F1}" srcOrd="3" destOrd="0" presId="urn:microsoft.com/office/officeart/2005/8/layout/hierarchy1"/>
    <dgm:cxn modelId="{D56F3A2A-B43F-47F1-9769-0FB8D299DE09}" type="presParOf" srcId="{D5CBE4A3-21C5-1B45-B450-312337EC60F1}" destId="{D0FBB4E4-6804-BB48-A52A-21F52FDF324A}" srcOrd="0" destOrd="0" presId="urn:microsoft.com/office/officeart/2005/8/layout/hierarchy1"/>
    <dgm:cxn modelId="{7BB84B43-2E04-4981-88E3-C48EE460B1EC}" type="presParOf" srcId="{D0FBB4E4-6804-BB48-A52A-21F52FDF324A}" destId="{B70E1CDD-439E-7A4D-B7D1-68FD378E660B}" srcOrd="0" destOrd="0" presId="urn:microsoft.com/office/officeart/2005/8/layout/hierarchy1"/>
    <dgm:cxn modelId="{BDFD9CAC-84AE-447D-8B46-EC1306A6B850}" type="presParOf" srcId="{D0FBB4E4-6804-BB48-A52A-21F52FDF324A}" destId="{A1DCE385-1FAA-DF49-AB75-9279C496B994}" srcOrd="1" destOrd="0" presId="urn:microsoft.com/office/officeart/2005/8/layout/hierarchy1"/>
    <dgm:cxn modelId="{EE5326BD-A75D-4BD2-B11B-E4D56BA5C662}" type="presParOf" srcId="{D5CBE4A3-21C5-1B45-B450-312337EC60F1}" destId="{4307A824-8BBF-DE46-BFE6-1B7757900309}" srcOrd="1" destOrd="0" presId="urn:microsoft.com/office/officeart/2005/8/layout/hierarchy1"/>
    <dgm:cxn modelId="{B3AAAD7E-0336-4191-814D-572EBD20887B}" type="presParOf" srcId="{4307A824-8BBF-DE46-BFE6-1B7757900309}" destId="{A547E1D5-B1AF-44D7-84F6-77FA1CA85D0C}" srcOrd="0" destOrd="0" presId="urn:microsoft.com/office/officeart/2005/8/layout/hierarchy1"/>
    <dgm:cxn modelId="{329C4AE4-4996-4DF3-85B9-DF1EB3E80944}" type="presParOf" srcId="{4307A824-8BBF-DE46-BFE6-1B7757900309}" destId="{049C69C5-CC51-4866-9197-00033EEF00C0}" srcOrd="1" destOrd="0" presId="urn:microsoft.com/office/officeart/2005/8/layout/hierarchy1"/>
    <dgm:cxn modelId="{5CB17FD7-AA13-410A-82A2-65CABF63A891}" type="presParOf" srcId="{049C69C5-CC51-4866-9197-00033EEF00C0}" destId="{B3252840-62AA-4313-9072-2AE4772613BD}" srcOrd="0" destOrd="0" presId="urn:microsoft.com/office/officeart/2005/8/layout/hierarchy1"/>
    <dgm:cxn modelId="{1D496CFF-A5EC-4620-BC85-AD56345734AB}" type="presParOf" srcId="{B3252840-62AA-4313-9072-2AE4772613BD}" destId="{FFB57E18-FA9E-4A7C-AF0B-09967D1D7026}" srcOrd="0" destOrd="0" presId="urn:microsoft.com/office/officeart/2005/8/layout/hierarchy1"/>
    <dgm:cxn modelId="{EAB28462-6539-435E-A8E4-EDAA9BB2B76E}" type="presParOf" srcId="{B3252840-62AA-4313-9072-2AE4772613BD}" destId="{F2D66CFB-387E-4981-B4A8-E1E5BB7825B9}" srcOrd="1" destOrd="0" presId="urn:microsoft.com/office/officeart/2005/8/layout/hierarchy1"/>
    <dgm:cxn modelId="{BB1F541C-3C4A-4CC7-A3D7-EE99C35E3172}" type="presParOf" srcId="{049C69C5-CC51-4866-9197-00033EEF00C0}" destId="{A8A71C48-ECA0-40B9-8BD3-702E24EADC8B}" srcOrd="1" destOrd="0" presId="urn:microsoft.com/office/officeart/2005/8/layout/hierarchy1"/>
    <dgm:cxn modelId="{462DE757-0903-4505-AE6A-ABBE8E5185EF}" type="presParOf" srcId="{4229BC8C-DB6D-0747-AB5C-37F20C9FE11C}" destId="{731B4CDE-EC27-47B5-AC76-6DF48FC20140}" srcOrd="4" destOrd="0" presId="urn:microsoft.com/office/officeart/2005/8/layout/hierarchy1"/>
    <dgm:cxn modelId="{808366B0-7868-424B-844C-FEA90E1E8995}" type="presParOf" srcId="{4229BC8C-DB6D-0747-AB5C-37F20C9FE11C}" destId="{36B7CBDA-53CF-4CF7-A9F7-C56C0FCFABF3}" srcOrd="5" destOrd="0" presId="urn:microsoft.com/office/officeart/2005/8/layout/hierarchy1"/>
    <dgm:cxn modelId="{8BE0EE2B-BFE3-4657-9393-A61AA92735AD}" type="presParOf" srcId="{36B7CBDA-53CF-4CF7-A9F7-C56C0FCFABF3}" destId="{C6F2850F-684A-432C-93F7-EF336FA81B49}" srcOrd="0" destOrd="0" presId="urn:microsoft.com/office/officeart/2005/8/layout/hierarchy1"/>
    <dgm:cxn modelId="{1E1A3188-5970-452D-99B1-4F5B13D15A7B}" type="presParOf" srcId="{C6F2850F-684A-432C-93F7-EF336FA81B49}" destId="{B1FC9366-F286-493F-82D9-D0A5DFE27240}" srcOrd="0" destOrd="0" presId="urn:microsoft.com/office/officeart/2005/8/layout/hierarchy1"/>
    <dgm:cxn modelId="{62DF4EA4-29C5-46C4-8016-53A9C5809F33}" type="presParOf" srcId="{C6F2850F-684A-432C-93F7-EF336FA81B49}" destId="{151750FB-4131-4E6B-9794-D45CDADAF017}" srcOrd="1" destOrd="0" presId="urn:microsoft.com/office/officeart/2005/8/layout/hierarchy1"/>
    <dgm:cxn modelId="{87DD4130-58FA-48C1-A4C8-5B36EB0C17C4}" type="presParOf" srcId="{36B7CBDA-53CF-4CF7-A9F7-C56C0FCFABF3}" destId="{000DB620-CAC4-479C-AC8F-63E445048A2E}" srcOrd="1" destOrd="0" presId="urn:microsoft.com/office/officeart/2005/8/layout/hierarchy1"/>
    <dgm:cxn modelId="{EC12DFD0-792F-4A25-B101-64450F153D69}" type="presParOf" srcId="{000DB620-CAC4-479C-AC8F-63E445048A2E}" destId="{28F0CEBA-C894-45EE-B038-B069B9F64DF7}" srcOrd="0" destOrd="0" presId="urn:microsoft.com/office/officeart/2005/8/layout/hierarchy1"/>
    <dgm:cxn modelId="{D4289C5D-B958-4E4D-989E-AF32A88EDE9C}" type="presParOf" srcId="{000DB620-CAC4-479C-AC8F-63E445048A2E}" destId="{BF04D908-8FE1-4D82-B926-E27A4883C621}" srcOrd="1" destOrd="0" presId="urn:microsoft.com/office/officeart/2005/8/layout/hierarchy1"/>
    <dgm:cxn modelId="{983A84B5-9797-4E4C-B188-DDCF4D7416B2}" type="presParOf" srcId="{BF04D908-8FE1-4D82-B926-E27A4883C621}" destId="{0E063A22-2BC6-42EC-B09F-E31239164A38}" srcOrd="0" destOrd="0" presId="urn:microsoft.com/office/officeart/2005/8/layout/hierarchy1"/>
    <dgm:cxn modelId="{CD3BB391-DF98-4ADB-919F-C7B1D678DE3F}" type="presParOf" srcId="{0E063A22-2BC6-42EC-B09F-E31239164A38}" destId="{5AFCA907-B0DC-4E70-B0C5-EF52297794F3}" srcOrd="0" destOrd="0" presId="urn:microsoft.com/office/officeart/2005/8/layout/hierarchy1"/>
    <dgm:cxn modelId="{5EA09D72-85E7-447B-B504-B09252524F0A}" type="presParOf" srcId="{0E063A22-2BC6-42EC-B09F-E31239164A38}" destId="{BF0ABE32-70B7-457F-8D97-A107305569E8}" srcOrd="1" destOrd="0" presId="urn:microsoft.com/office/officeart/2005/8/layout/hierarchy1"/>
    <dgm:cxn modelId="{E5112064-57D8-4D7B-83EC-BB4684F92D0A}" type="presParOf" srcId="{BF04D908-8FE1-4D82-B926-E27A4883C621}" destId="{1F3627DD-53ED-4EE9-BE3D-36ED40463180}" srcOrd="1" destOrd="0" presId="urn:microsoft.com/office/officeart/2005/8/layout/hierarchy1"/>
    <dgm:cxn modelId="{8C3C2BD3-349E-48A1-9C47-BBE35A823BE1}" type="presParOf" srcId="{4229BC8C-DB6D-0747-AB5C-37F20C9FE11C}" destId="{BCFAC71E-BB5D-4087-B601-4E0AEB40926A}" srcOrd="6" destOrd="0" presId="urn:microsoft.com/office/officeart/2005/8/layout/hierarchy1"/>
    <dgm:cxn modelId="{07F63422-B02C-4D67-B65C-AD4EDD040215}" type="presParOf" srcId="{4229BC8C-DB6D-0747-AB5C-37F20C9FE11C}" destId="{E5F3E2A8-E287-4E73-8600-BC1E89832224}" srcOrd="7" destOrd="0" presId="urn:microsoft.com/office/officeart/2005/8/layout/hierarchy1"/>
    <dgm:cxn modelId="{D4FCC567-AA5B-4C24-A1B0-B9CA68ECBD95}" type="presParOf" srcId="{E5F3E2A8-E287-4E73-8600-BC1E89832224}" destId="{269B3F51-4EFC-4A67-89C0-6037EBD03A84}" srcOrd="0" destOrd="0" presId="urn:microsoft.com/office/officeart/2005/8/layout/hierarchy1"/>
    <dgm:cxn modelId="{E33E4DCD-0949-4555-880B-2C6BF024FC0F}" type="presParOf" srcId="{269B3F51-4EFC-4A67-89C0-6037EBD03A84}" destId="{B378D21A-4711-4D6B-82D4-E0FCD0152342}" srcOrd="0" destOrd="0" presId="urn:microsoft.com/office/officeart/2005/8/layout/hierarchy1"/>
    <dgm:cxn modelId="{322F9D50-38EA-4800-9B01-7BBDE24293A1}" type="presParOf" srcId="{269B3F51-4EFC-4A67-89C0-6037EBD03A84}" destId="{C5D2EBE2-9ECA-4AF5-855C-3FF5424904D0}" srcOrd="1" destOrd="0" presId="urn:microsoft.com/office/officeart/2005/8/layout/hierarchy1"/>
    <dgm:cxn modelId="{3AEB184C-DB6E-40F6-825F-5F9E29F52014}" type="presParOf" srcId="{E5F3E2A8-E287-4E73-8600-BC1E89832224}" destId="{8C480D47-C7D9-4563-8E54-61FB00E1DC8B}" srcOrd="1" destOrd="0" presId="urn:microsoft.com/office/officeart/2005/8/layout/hierarchy1"/>
    <dgm:cxn modelId="{C64A1619-6053-4925-B47B-DB41673638D4}" type="presParOf" srcId="{8C480D47-C7D9-4563-8E54-61FB00E1DC8B}" destId="{9B734F63-0AF9-4B47-B841-751C51863FBF}" srcOrd="0" destOrd="0" presId="urn:microsoft.com/office/officeart/2005/8/layout/hierarchy1"/>
    <dgm:cxn modelId="{E7B7FA9C-6305-4B6B-B48A-83329F99E7CD}" type="presParOf" srcId="{8C480D47-C7D9-4563-8E54-61FB00E1DC8B}" destId="{2D65472E-05D1-4EF8-819E-A54FD3AA96F4}" srcOrd="1" destOrd="0" presId="urn:microsoft.com/office/officeart/2005/8/layout/hierarchy1"/>
    <dgm:cxn modelId="{0D4A8A04-49CB-426F-8FA4-9817EAA52D26}" type="presParOf" srcId="{2D65472E-05D1-4EF8-819E-A54FD3AA96F4}" destId="{DD676FE9-C304-4E30-B12F-884256BB8BD0}" srcOrd="0" destOrd="0" presId="urn:microsoft.com/office/officeart/2005/8/layout/hierarchy1"/>
    <dgm:cxn modelId="{811D80B4-8938-4505-A4A8-914FBBD0E57F}" type="presParOf" srcId="{DD676FE9-C304-4E30-B12F-884256BB8BD0}" destId="{89E246CC-1C2B-46AB-A36C-FC944435DFA3}" srcOrd="0" destOrd="0" presId="urn:microsoft.com/office/officeart/2005/8/layout/hierarchy1"/>
    <dgm:cxn modelId="{72082DDE-031A-4053-A4B3-EA4E44E1B116}" type="presParOf" srcId="{DD676FE9-C304-4E30-B12F-884256BB8BD0}" destId="{BB1E59B9-A960-40CF-A391-C2D2AB1AAC45}" srcOrd="1" destOrd="0" presId="urn:microsoft.com/office/officeart/2005/8/layout/hierarchy1"/>
    <dgm:cxn modelId="{073561CD-0C73-4CAC-8005-DC9BFDDD4ED3}" type="presParOf" srcId="{2D65472E-05D1-4EF8-819E-A54FD3AA96F4}" destId="{189D52B3-E7B2-4E2D-97BA-18B08D173982}" srcOrd="1" destOrd="0" presId="urn:microsoft.com/office/officeart/2005/8/layout/hierarchy1"/>
  </dgm:cxnLst>
  <dgm:bg>
    <a:effectLst/>
  </dgm:bg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4787D8-8E5D-4EFB-A0EC-6059A409387C}" type="doc">
      <dgm:prSet loTypeId="urn:microsoft.com/office/officeart/2005/8/layout/hProcess10" loCatId="process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1A62C42-9080-4ECF-B5F0-1C25F6150C2E}">
      <dgm:prSet phldrT="[Text]"/>
      <dgm:spPr/>
      <dgm:t>
        <a:bodyPr/>
        <a:lstStyle/>
        <a:p>
          <a:r>
            <a:rPr lang="en-US" dirty="0" smtClean="0"/>
            <a:t>Consumer</a:t>
          </a:r>
          <a:endParaRPr lang="en-US" dirty="0"/>
        </a:p>
      </dgm:t>
    </dgm:pt>
    <dgm:pt modelId="{3DC5FF10-AD1F-4C81-BDD6-29AF156BB25A}" type="parTrans" cxnId="{0711341D-ED6A-4CFA-A089-5B12D863BF78}">
      <dgm:prSet/>
      <dgm:spPr/>
      <dgm:t>
        <a:bodyPr/>
        <a:lstStyle/>
        <a:p>
          <a:endParaRPr lang="en-US"/>
        </a:p>
      </dgm:t>
    </dgm:pt>
    <dgm:pt modelId="{971A228F-3076-4010-B3D0-41F877EA1929}" type="sibTrans" cxnId="{0711341D-ED6A-4CFA-A089-5B12D863BF78}">
      <dgm:prSet/>
      <dgm:spPr/>
      <dgm:t>
        <a:bodyPr/>
        <a:lstStyle/>
        <a:p>
          <a:endParaRPr lang="en-US"/>
        </a:p>
      </dgm:t>
    </dgm:pt>
    <dgm:pt modelId="{8F33157F-BD59-441E-B738-3C6A913D9135}">
      <dgm:prSet phldrT="[Text]"/>
      <dgm:spPr/>
      <dgm:t>
        <a:bodyPr/>
        <a:lstStyle/>
        <a:p>
          <a:r>
            <a:rPr lang="en-US" dirty="0" smtClean="0"/>
            <a:t>Store Selection</a:t>
          </a:r>
          <a:endParaRPr lang="en-US" dirty="0"/>
        </a:p>
      </dgm:t>
    </dgm:pt>
    <dgm:pt modelId="{8FB05CA4-055D-4A1B-8176-2B058190D3B4}" type="parTrans" cxnId="{55FC99D5-6243-45CD-AD36-F794064A644B}">
      <dgm:prSet/>
      <dgm:spPr/>
      <dgm:t>
        <a:bodyPr/>
        <a:lstStyle/>
        <a:p>
          <a:endParaRPr lang="en-US"/>
        </a:p>
      </dgm:t>
    </dgm:pt>
    <dgm:pt modelId="{C7F32236-F03A-44BD-8B64-63827DE4C831}" type="sibTrans" cxnId="{55FC99D5-6243-45CD-AD36-F794064A644B}">
      <dgm:prSet/>
      <dgm:spPr/>
      <dgm:t>
        <a:bodyPr/>
        <a:lstStyle/>
        <a:p>
          <a:endParaRPr lang="en-US"/>
        </a:p>
      </dgm:t>
    </dgm:pt>
    <dgm:pt modelId="{D805FFD6-3824-4717-9A63-02270112372A}">
      <dgm:prSet phldrT="[Text]"/>
      <dgm:spPr/>
      <dgm:t>
        <a:bodyPr/>
        <a:lstStyle/>
        <a:p>
          <a:r>
            <a:rPr lang="en-US" dirty="0" smtClean="0"/>
            <a:t>Store Navigation</a:t>
          </a:r>
          <a:endParaRPr lang="en-US" dirty="0"/>
        </a:p>
      </dgm:t>
    </dgm:pt>
    <dgm:pt modelId="{050B6E78-6DB8-4804-806B-54FCD8EC33F3}" type="parTrans" cxnId="{392D25FE-8462-4613-8E09-F3AA5E42CE41}">
      <dgm:prSet/>
      <dgm:spPr/>
      <dgm:t>
        <a:bodyPr/>
        <a:lstStyle/>
        <a:p>
          <a:endParaRPr lang="en-US"/>
        </a:p>
      </dgm:t>
    </dgm:pt>
    <dgm:pt modelId="{D9C1CFBC-C553-49BB-9310-E596D8363BCF}" type="sibTrans" cxnId="{392D25FE-8462-4613-8E09-F3AA5E42CE41}">
      <dgm:prSet/>
      <dgm:spPr/>
      <dgm:t>
        <a:bodyPr/>
        <a:lstStyle/>
        <a:p>
          <a:endParaRPr lang="en-US"/>
        </a:p>
      </dgm:t>
    </dgm:pt>
    <dgm:pt modelId="{C78E0E0D-2A0B-44FB-9C5B-3EECB40BA7A5}">
      <dgm:prSet phldrT="[Text]"/>
      <dgm:spPr/>
      <dgm:t>
        <a:bodyPr/>
        <a:lstStyle/>
        <a:p>
          <a:r>
            <a:rPr lang="en-US" dirty="0" smtClean="0"/>
            <a:t>Product Selection</a:t>
          </a:r>
          <a:endParaRPr lang="en-US" dirty="0"/>
        </a:p>
      </dgm:t>
    </dgm:pt>
    <dgm:pt modelId="{D3571631-0B5D-430E-81F2-4F56DD5A4CFD}" type="parTrans" cxnId="{055673AD-303C-4893-9B49-65D80236B2CC}">
      <dgm:prSet/>
      <dgm:spPr/>
      <dgm:t>
        <a:bodyPr/>
        <a:lstStyle/>
        <a:p>
          <a:endParaRPr lang="en-US"/>
        </a:p>
      </dgm:t>
    </dgm:pt>
    <dgm:pt modelId="{FC8DC7B7-B7E6-40CE-A37E-938A03623243}" type="sibTrans" cxnId="{055673AD-303C-4893-9B49-65D80236B2CC}">
      <dgm:prSet/>
      <dgm:spPr/>
      <dgm:t>
        <a:bodyPr/>
        <a:lstStyle/>
        <a:p>
          <a:endParaRPr lang="en-US"/>
        </a:p>
      </dgm:t>
    </dgm:pt>
    <dgm:pt modelId="{3DE1048C-C2B2-4E12-B479-0580B823C051}" type="pres">
      <dgm:prSet presAssocID="{764787D8-8E5D-4EFB-A0EC-6059A409387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1A5814-017C-4663-9DB1-600C40AEC260}" type="pres">
      <dgm:prSet presAssocID="{71A62C42-9080-4ECF-B5F0-1C25F6150C2E}" presName="composite" presStyleCnt="0"/>
      <dgm:spPr/>
    </dgm:pt>
    <dgm:pt modelId="{9C82EE5A-7B70-4C9A-B8CE-52CB08604C33}" type="pres">
      <dgm:prSet presAssocID="{71A62C42-9080-4ECF-B5F0-1C25F6150C2E}" presName="imagSh" presStyleLbl="b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2F26AE48-4930-41DF-BCC3-6C9FF75AF91C}" type="pres">
      <dgm:prSet presAssocID="{71A62C42-9080-4ECF-B5F0-1C25F6150C2E}" presName="txNode" presStyleLbl="node1" presStyleIdx="0" presStyleCnt="4" custLinFactNeighborY="46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B2954B-0EAF-4C0C-9410-6FFDAD6E728D}" type="pres">
      <dgm:prSet presAssocID="{971A228F-3076-4010-B3D0-41F877EA1929}" presName="sibTrans" presStyleLbl="sibTrans2D1" presStyleIdx="0" presStyleCnt="3"/>
      <dgm:spPr/>
      <dgm:t>
        <a:bodyPr/>
        <a:lstStyle/>
        <a:p>
          <a:endParaRPr lang="en-US"/>
        </a:p>
      </dgm:t>
    </dgm:pt>
    <dgm:pt modelId="{7A5A7D27-B054-40F8-B585-69E91949EF61}" type="pres">
      <dgm:prSet presAssocID="{971A228F-3076-4010-B3D0-41F877EA1929}" presName="connTx" presStyleLbl="sibTrans2D1" presStyleIdx="0" presStyleCnt="3"/>
      <dgm:spPr/>
      <dgm:t>
        <a:bodyPr/>
        <a:lstStyle/>
        <a:p>
          <a:endParaRPr lang="en-US"/>
        </a:p>
      </dgm:t>
    </dgm:pt>
    <dgm:pt modelId="{4A099DB3-0171-4F02-B386-39391C3CB50D}" type="pres">
      <dgm:prSet presAssocID="{8F33157F-BD59-441E-B738-3C6A913D9135}" presName="composite" presStyleCnt="0"/>
      <dgm:spPr/>
    </dgm:pt>
    <dgm:pt modelId="{1752B9EC-47CF-4B2F-B6AE-695D8E0B6B01}" type="pres">
      <dgm:prSet presAssocID="{8F33157F-BD59-441E-B738-3C6A913D9135}" presName="imagSh" presStyleLbl="bgImgPlace1" presStyleIdx="1" presStyleCnt="4" custScaleX="109078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852353E4-01B2-437C-A899-86EF24DDFC3E}" type="pres">
      <dgm:prSet presAssocID="{8F33157F-BD59-441E-B738-3C6A913D9135}" presName="txNode" presStyleLbl="node1" presStyleIdx="1" presStyleCnt="4" custLinFactNeighborY="46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CE86C-9F63-4041-9340-FBB1452FAC67}" type="pres">
      <dgm:prSet presAssocID="{C7F32236-F03A-44BD-8B64-63827DE4C831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AEE808B-5E81-411F-BDBD-1024E06BDD8E}" type="pres">
      <dgm:prSet presAssocID="{C7F32236-F03A-44BD-8B64-63827DE4C831}" presName="connTx" presStyleLbl="sibTrans2D1" presStyleIdx="1" presStyleCnt="3"/>
      <dgm:spPr/>
      <dgm:t>
        <a:bodyPr/>
        <a:lstStyle/>
        <a:p>
          <a:endParaRPr lang="en-US"/>
        </a:p>
      </dgm:t>
    </dgm:pt>
    <dgm:pt modelId="{B170A222-D301-43B4-B333-A57FB0D0E1B9}" type="pres">
      <dgm:prSet presAssocID="{D805FFD6-3824-4717-9A63-02270112372A}" presName="composite" presStyleCnt="0"/>
      <dgm:spPr/>
    </dgm:pt>
    <dgm:pt modelId="{A5282549-0ECF-47AC-864E-3932A6843DA4}" type="pres">
      <dgm:prSet presAssocID="{D805FFD6-3824-4717-9A63-02270112372A}" presName="imagSh" presStyleLbl="bgImgPlace1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AF0181DB-85CC-4277-8E1C-261A6D8D395E}" type="pres">
      <dgm:prSet presAssocID="{D805FFD6-3824-4717-9A63-02270112372A}" presName="txNode" presStyleLbl="node1" presStyleIdx="2" presStyleCnt="4" custLinFactNeighborY="70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96A892-0284-4790-A279-BE3A35EEC140}" type="pres">
      <dgm:prSet presAssocID="{D9C1CFBC-C553-49BB-9310-E596D8363BCF}" presName="sibTrans" presStyleLbl="sibTrans2D1" presStyleIdx="2" presStyleCnt="3"/>
      <dgm:spPr/>
      <dgm:t>
        <a:bodyPr/>
        <a:lstStyle/>
        <a:p>
          <a:endParaRPr lang="en-US"/>
        </a:p>
      </dgm:t>
    </dgm:pt>
    <dgm:pt modelId="{F457C2D8-B9CD-4EE4-8AEB-9B8D7DB7F42C}" type="pres">
      <dgm:prSet presAssocID="{D9C1CFBC-C553-49BB-9310-E596D8363BCF}" presName="connTx" presStyleLbl="sibTrans2D1" presStyleIdx="2" presStyleCnt="3"/>
      <dgm:spPr/>
      <dgm:t>
        <a:bodyPr/>
        <a:lstStyle/>
        <a:p>
          <a:endParaRPr lang="en-US"/>
        </a:p>
      </dgm:t>
    </dgm:pt>
    <dgm:pt modelId="{42F721EC-B7B8-494B-88FF-A8AC4C3CD92D}" type="pres">
      <dgm:prSet presAssocID="{C78E0E0D-2A0B-44FB-9C5B-3EECB40BA7A5}" presName="composite" presStyleCnt="0"/>
      <dgm:spPr/>
    </dgm:pt>
    <dgm:pt modelId="{A26A0504-70D1-4088-A765-F4C9177D691C}" type="pres">
      <dgm:prSet presAssocID="{C78E0E0D-2A0B-44FB-9C5B-3EECB40BA7A5}" presName="imagSh" presStyleLbl="bgImgPlace1" presStyleIdx="3" presStyleCnt="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D628C121-03B4-435A-BCE0-AABEEB21575D}" type="pres">
      <dgm:prSet presAssocID="{C78E0E0D-2A0B-44FB-9C5B-3EECB40BA7A5}" presName="txNode" presStyleLbl="node1" presStyleIdx="3" presStyleCnt="4" custLinFactNeighborY="46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F5E320-6B3C-4D01-B30A-6F8880E3F829}" type="presOf" srcId="{C78E0E0D-2A0B-44FB-9C5B-3EECB40BA7A5}" destId="{D628C121-03B4-435A-BCE0-AABEEB21575D}" srcOrd="0" destOrd="0" presId="urn:microsoft.com/office/officeart/2005/8/layout/hProcess10"/>
    <dgm:cxn modelId="{9623FED6-5822-420E-A519-E764D67CC1E1}" type="presOf" srcId="{C7F32236-F03A-44BD-8B64-63827DE4C831}" destId="{8AEE808B-5E81-411F-BDBD-1024E06BDD8E}" srcOrd="1" destOrd="0" presId="urn:microsoft.com/office/officeart/2005/8/layout/hProcess10"/>
    <dgm:cxn modelId="{57A7187C-7A88-4630-9671-B2C5568BDD99}" type="presOf" srcId="{971A228F-3076-4010-B3D0-41F877EA1929}" destId="{9CB2954B-0EAF-4C0C-9410-6FFDAD6E728D}" srcOrd="0" destOrd="0" presId="urn:microsoft.com/office/officeart/2005/8/layout/hProcess10"/>
    <dgm:cxn modelId="{392D25FE-8462-4613-8E09-F3AA5E42CE41}" srcId="{764787D8-8E5D-4EFB-A0EC-6059A409387C}" destId="{D805FFD6-3824-4717-9A63-02270112372A}" srcOrd="2" destOrd="0" parTransId="{050B6E78-6DB8-4804-806B-54FCD8EC33F3}" sibTransId="{D9C1CFBC-C553-49BB-9310-E596D8363BCF}"/>
    <dgm:cxn modelId="{660C64C5-217D-44A2-A38E-43FBB99475CF}" type="presOf" srcId="{D9C1CFBC-C553-49BB-9310-E596D8363BCF}" destId="{F457C2D8-B9CD-4EE4-8AEB-9B8D7DB7F42C}" srcOrd="1" destOrd="0" presId="urn:microsoft.com/office/officeart/2005/8/layout/hProcess10"/>
    <dgm:cxn modelId="{55FC99D5-6243-45CD-AD36-F794064A644B}" srcId="{764787D8-8E5D-4EFB-A0EC-6059A409387C}" destId="{8F33157F-BD59-441E-B738-3C6A913D9135}" srcOrd="1" destOrd="0" parTransId="{8FB05CA4-055D-4A1B-8176-2B058190D3B4}" sibTransId="{C7F32236-F03A-44BD-8B64-63827DE4C831}"/>
    <dgm:cxn modelId="{4A91F00B-0689-4501-B6C8-45115A14021D}" type="presOf" srcId="{D805FFD6-3824-4717-9A63-02270112372A}" destId="{AF0181DB-85CC-4277-8E1C-261A6D8D395E}" srcOrd="0" destOrd="0" presId="urn:microsoft.com/office/officeart/2005/8/layout/hProcess10"/>
    <dgm:cxn modelId="{0711341D-ED6A-4CFA-A089-5B12D863BF78}" srcId="{764787D8-8E5D-4EFB-A0EC-6059A409387C}" destId="{71A62C42-9080-4ECF-B5F0-1C25F6150C2E}" srcOrd="0" destOrd="0" parTransId="{3DC5FF10-AD1F-4C81-BDD6-29AF156BB25A}" sibTransId="{971A228F-3076-4010-B3D0-41F877EA1929}"/>
    <dgm:cxn modelId="{A492CB29-8908-423C-A480-E638636F5D61}" type="presOf" srcId="{764787D8-8E5D-4EFB-A0EC-6059A409387C}" destId="{3DE1048C-C2B2-4E12-B479-0580B823C051}" srcOrd="0" destOrd="0" presId="urn:microsoft.com/office/officeart/2005/8/layout/hProcess10"/>
    <dgm:cxn modelId="{6DB0D82F-1A83-4535-899D-591EFF837301}" type="presOf" srcId="{8F33157F-BD59-441E-B738-3C6A913D9135}" destId="{852353E4-01B2-437C-A899-86EF24DDFC3E}" srcOrd="0" destOrd="0" presId="urn:microsoft.com/office/officeart/2005/8/layout/hProcess10"/>
    <dgm:cxn modelId="{8F57C6B5-F929-41CD-A048-976B18E4AC04}" type="presOf" srcId="{D9C1CFBC-C553-49BB-9310-E596D8363BCF}" destId="{8796A892-0284-4790-A279-BE3A35EEC140}" srcOrd="0" destOrd="0" presId="urn:microsoft.com/office/officeart/2005/8/layout/hProcess10"/>
    <dgm:cxn modelId="{D1BA44D2-145C-4E01-A9F7-281478599BEC}" type="presOf" srcId="{71A62C42-9080-4ECF-B5F0-1C25F6150C2E}" destId="{2F26AE48-4930-41DF-BCC3-6C9FF75AF91C}" srcOrd="0" destOrd="0" presId="urn:microsoft.com/office/officeart/2005/8/layout/hProcess10"/>
    <dgm:cxn modelId="{119DE3F7-50A3-4DD8-B1E1-35B70DA4D86B}" type="presOf" srcId="{971A228F-3076-4010-B3D0-41F877EA1929}" destId="{7A5A7D27-B054-40F8-B585-69E91949EF61}" srcOrd="1" destOrd="0" presId="urn:microsoft.com/office/officeart/2005/8/layout/hProcess10"/>
    <dgm:cxn modelId="{055673AD-303C-4893-9B49-65D80236B2CC}" srcId="{764787D8-8E5D-4EFB-A0EC-6059A409387C}" destId="{C78E0E0D-2A0B-44FB-9C5B-3EECB40BA7A5}" srcOrd="3" destOrd="0" parTransId="{D3571631-0B5D-430E-81F2-4F56DD5A4CFD}" sibTransId="{FC8DC7B7-B7E6-40CE-A37E-938A03623243}"/>
    <dgm:cxn modelId="{C5BD8612-5F18-4EEE-A712-4EBF98730D4B}" type="presOf" srcId="{C7F32236-F03A-44BD-8B64-63827DE4C831}" destId="{1AACE86C-9F63-4041-9340-FBB1452FAC67}" srcOrd="0" destOrd="0" presId="urn:microsoft.com/office/officeart/2005/8/layout/hProcess10"/>
    <dgm:cxn modelId="{F024C873-C623-4FE2-9BCE-CC5903BE07E2}" type="presParOf" srcId="{3DE1048C-C2B2-4E12-B479-0580B823C051}" destId="{8C1A5814-017C-4663-9DB1-600C40AEC260}" srcOrd="0" destOrd="0" presId="urn:microsoft.com/office/officeart/2005/8/layout/hProcess10"/>
    <dgm:cxn modelId="{4F42C99D-DEA3-4401-A470-D9816AA1973A}" type="presParOf" srcId="{8C1A5814-017C-4663-9DB1-600C40AEC260}" destId="{9C82EE5A-7B70-4C9A-B8CE-52CB08604C33}" srcOrd="0" destOrd="0" presId="urn:microsoft.com/office/officeart/2005/8/layout/hProcess10"/>
    <dgm:cxn modelId="{E8BDC126-EE92-4CF8-A1A5-F4176697B09D}" type="presParOf" srcId="{8C1A5814-017C-4663-9DB1-600C40AEC260}" destId="{2F26AE48-4930-41DF-BCC3-6C9FF75AF91C}" srcOrd="1" destOrd="0" presId="urn:microsoft.com/office/officeart/2005/8/layout/hProcess10"/>
    <dgm:cxn modelId="{003D3568-82C1-44FE-AD3E-3952F3385D2B}" type="presParOf" srcId="{3DE1048C-C2B2-4E12-B479-0580B823C051}" destId="{9CB2954B-0EAF-4C0C-9410-6FFDAD6E728D}" srcOrd="1" destOrd="0" presId="urn:microsoft.com/office/officeart/2005/8/layout/hProcess10"/>
    <dgm:cxn modelId="{E263B79C-F1DE-4E36-84D5-C753C8863978}" type="presParOf" srcId="{9CB2954B-0EAF-4C0C-9410-6FFDAD6E728D}" destId="{7A5A7D27-B054-40F8-B585-69E91949EF61}" srcOrd="0" destOrd="0" presId="urn:microsoft.com/office/officeart/2005/8/layout/hProcess10"/>
    <dgm:cxn modelId="{EEDA480C-3481-4508-ADC2-C224F36579F4}" type="presParOf" srcId="{3DE1048C-C2B2-4E12-B479-0580B823C051}" destId="{4A099DB3-0171-4F02-B386-39391C3CB50D}" srcOrd="2" destOrd="0" presId="urn:microsoft.com/office/officeart/2005/8/layout/hProcess10"/>
    <dgm:cxn modelId="{35863E90-9AE7-45FB-A9A5-F56689536E74}" type="presParOf" srcId="{4A099DB3-0171-4F02-B386-39391C3CB50D}" destId="{1752B9EC-47CF-4B2F-B6AE-695D8E0B6B01}" srcOrd="0" destOrd="0" presId="urn:microsoft.com/office/officeart/2005/8/layout/hProcess10"/>
    <dgm:cxn modelId="{EAF53FE5-50B6-44B2-98D5-899A44C7F7A6}" type="presParOf" srcId="{4A099DB3-0171-4F02-B386-39391C3CB50D}" destId="{852353E4-01B2-437C-A899-86EF24DDFC3E}" srcOrd="1" destOrd="0" presId="urn:microsoft.com/office/officeart/2005/8/layout/hProcess10"/>
    <dgm:cxn modelId="{ECF78813-D260-44BC-BF48-2FA85A4C36D4}" type="presParOf" srcId="{3DE1048C-C2B2-4E12-B479-0580B823C051}" destId="{1AACE86C-9F63-4041-9340-FBB1452FAC67}" srcOrd="3" destOrd="0" presId="urn:microsoft.com/office/officeart/2005/8/layout/hProcess10"/>
    <dgm:cxn modelId="{87270DDD-F508-4C6C-A5BB-25955153CCEE}" type="presParOf" srcId="{1AACE86C-9F63-4041-9340-FBB1452FAC67}" destId="{8AEE808B-5E81-411F-BDBD-1024E06BDD8E}" srcOrd="0" destOrd="0" presId="urn:microsoft.com/office/officeart/2005/8/layout/hProcess10"/>
    <dgm:cxn modelId="{30C829FE-C41C-4F35-BC10-1CA9616C9564}" type="presParOf" srcId="{3DE1048C-C2B2-4E12-B479-0580B823C051}" destId="{B170A222-D301-43B4-B333-A57FB0D0E1B9}" srcOrd="4" destOrd="0" presId="urn:microsoft.com/office/officeart/2005/8/layout/hProcess10"/>
    <dgm:cxn modelId="{C43C26EA-AB98-4689-82E6-EC75BA159FCA}" type="presParOf" srcId="{B170A222-D301-43B4-B333-A57FB0D0E1B9}" destId="{A5282549-0ECF-47AC-864E-3932A6843DA4}" srcOrd="0" destOrd="0" presId="urn:microsoft.com/office/officeart/2005/8/layout/hProcess10"/>
    <dgm:cxn modelId="{2FA062DF-DDC3-4899-BA59-4C1FAE5F24C1}" type="presParOf" srcId="{B170A222-D301-43B4-B333-A57FB0D0E1B9}" destId="{AF0181DB-85CC-4277-8E1C-261A6D8D395E}" srcOrd="1" destOrd="0" presId="urn:microsoft.com/office/officeart/2005/8/layout/hProcess10"/>
    <dgm:cxn modelId="{7DF5EC0B-803C-402A-9643-1F7893BA195C}" type="presParOf" srcId="{3DE1048C-C2B2-4E12-B479-0580B823C051}" destId="{8796A892-0284-4790-A279-BE3A35EEC140}" srcOrd="5" destOrd="0" presId="urn:microsoft.com/office/officeart/2005/8/layout/hProcess10"/>
    <dgm:cxn modelId="{DB9F2710-024B-4CAC-B19C-697898AAE145}" type="presParOf" srcId="{8796A892-0284-4790-A279-BE3A35EEC140}" destId="{F457C2D8-B9CD-4EE4-8AEB-9B8D7DB7F42C}" srcOrd="0" destOrd="0" presId="urn:microsoft.com/office/officeart/2005/8/layout/hProcess10"/>
    <dgm:cxn modelId="{8A883CA9-913D-431C-8AB6-F293A6DD10C6}" type="presParOf" srcId="{3DE1048C-C2B2-4E12-B479-0580B823C051}" destId="{42F721EC-B7B8-494B-88FF-A8AC4C3CD92D}" srcOrd="6" destOrd="0" presId="urn:microsoft.com/office/officeart/2005/8/layout/hProcess10"/>
    <dgm:cxn modelId="{CC6C93BA-D6FA-45CA-9F42-90C91D27A79B}" type="presParOf" srcId="{42F721EC-B7B8-494B-88FF-A8AC4C3CD92D}" destId="{A26A0504-70D1-4088-A765-F4C9177D691C}" srcOrd="0" destOrd="0" presId="urn:microsoft.com/office/officeart/2005/8/layout/hProcess10"/>
    <dgm:cxn modelId="{FC113B1A-BAE8-4713-B6CD-E50981294937}" type="presParOf" srcId="{42F721EC-B7B8-494B-88FF-A8AC4C3CD92D}" destId="{D628C121-03B4-435A-BCE0-AABEEB21575D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8CB13E-3706-41F9-A261-8E20E6BA3632}" type="doc">
      <dgm:prSet loTypeId="urn:microsoft.com/office/officeart/2005/8/layout/v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958FEFF-7A71-4861-8806-8F9B1657AAC7}">
      <dgm:prSet phldrT="[Text]" custT="1"/>
      <dgm:spPr/>
      <dgm:t>
        <a:bodyPr/>
        <a:lstStyle/>
        <a:p>
          <a:r>
            <a:rPr lang="en-US" sz="4400" dirty="0" smtClean="0"/>
            <a:t>Phase 1</a:t>
          </a:r>
          <a:endParaRPr lang="en-US" sz="4400" dirty="0"/>
        </a:p>
      </dgm:t>
    </dgm:pt>
    <dgm:pt modelId="{BA914E96-59C5-4DB4-B6A2-E785C39ED658}" type="parTrans" cxnId="{8E823A37-25FB-42B7-9A38-CFCDA818CB65}">
      <dgm:prSet/>
      <dgm:spPr/>
      <dgm:t>
        <a:bodyPr/>
        <a:lstStyle/>
        <a:p>
          <a:endParaRPr lang="en-US"/>
        </a:p>
      </dgm:t>
    </dgm:pt>
    <dgm:pt modelId="{2381C463-7CF0-4467-A11D-4CD36C369AB3}" type="sibTrans" cxnId="{8E823A37-25FB-42B7-9A38-CFCDA818CB65}">
      <dgm:prSet/>
      <dgm:spPr/>
      <dgm:t>
        <a:bodyPr/>
        <a:lstStyle/>
        <a:p>
          <a:endParaRPr lang="en-US"/>
        </a:p>
      </dgm:t>
    </dgm:pt>
    <dgm:pt modelId="{5BDD4D74-6EF2-4554-9D0E-376B429232C1}">
      <dgm:prSet phldrT="[Text]" custT="1"/>
      <dgm:spPr/>
      <dgm:t>
        <a:bodyPr/>
        <a:lstStyle/>
        <a:p>
          <a:r>
            <a:rPr lang="en-US" sz="4400" dirty="0" smtClean="0"/>
            <a:t>Phase 2</a:t>
          </a:r>
          <a:endParaRPr lang="en-US" sz="4400" dirty="0"/>
        </a:p>
      </dgm:t>
    </dgm:pt>
    <dgm:pt modelId="{17D06097-C79A-46F3-ABFD-323D47978B2C}" type="parTrans" cxnId="{504E5795-B4E5-4657-89ED-FBD57F1CB7EF}">
      <dgm:prSet/>
      <dgm:spPr/>
      <dgm:t>
        <a:bodyPr/>
        <a:lstStyle/>
        <a:p>
          <a:endParaRPr lang="en-US"/>
        </a:p>
      </dgm:t>
    </dgm:pt>
    <dgm:pt modelId="{CE0F3F6C-5A97-48B7-902C-1F8224202D1E}" type="sibTrans" cxnId="{504E5795-B4E5-4657-89ED-FBD57F1CB7EF}">
      <dgm:prSet/>
      <dgm:spPr/>
      <dgm:t>
        <a:bodyPr/>
        <a:lstStyle/>
        <a:p>
          <a:endParaRPr lang="en-US"/>
        </a:p>
      </dgm:t>
    </dgm:pt>
    <dgm:pt modelId="{C002F2AA-9ADB-4FF8-BAC6-80C4F7DE2F53}">
      <dgm:prSet phldrT="[Text]"/>
      <dgm:spPr/>
      <dgm:t>
        <a:bodyPr/>
        <a:lstStyle/>
        <a:p>
          <a:endParaRPr lang="en-US" dirty="0"/>
        </a:p>
      </dgm:t>
    </dgm:pt>
    <dgm:pt modelId="{1E5AE6F6-3193-4279-A99E-9529A59A32D3}" type="parTrans" cxnId="{DC886F5B-F7E7-4934-AC3A-EE40561609F6}">
      <dgm:prSet/>
      <dgm:spPr/>
      <dgm:t>
        <a:bodyPr/>
        <a:lstStyle/>
        <a:p>
          <a:endParaRPr lang="en-US"/>
        </a:p>
      </dgm:t>
    </dgm:pt>
    <dgm:pt modelId="{69831F2A-0E34-4389-B51E-E710CD9CC355}" type="sibTrans" cxnId="{DC886F5B-F7E7-4934-AC3A-EE40561609F6}">
      <dgm:prSet/>
      <dgm:spPr/>
      <dgm:t>
        <a:bodyPr/>
        <a:lstStyle/>
        <a:p>
          <a:endParaRPr lang="en-US"/>
        </a:p>
      </dgm:t>
    </dgm:pt>
    <dgm:pt modelId="{CE9AFAAF-366F-48C4-8BFF-7001DB25D497}">
      <dgm:prSet phldrT="[Text]"/>
      <dgm:spPr/>
      <dgm:t>
        <a:bodyPr/>
        <a:lstStyle/>
        <a:p>
          <a:endParaRPr lang="en-US" dirty="0"/>
        </a:p>
      </dgm:t>
    </dgm:pt>
    <dgm:pt modelId="{4821A9E7-760B-4F15-A7F1-529E82516BDC}" type="parTrans" cxnId="{178F65B3-B9E4-40CD-A6A1-DC296C57F19E}">
      <dgm:prSet/>
      <dgm:spPr/>
    </dgm:pt>
    <dgm:pt modelId="{837451F7-081F-41C0-BE73-9CCD3D4B2322}" type="sibTrans" cxnId="{178F65B3-B9E4-40CD-A6A1-DC296C57F19E}">
      <dgm:prSet/>
      <dgm:spPr/>
    </dgm:pt>
    <dgm:pt modelId="{59FE5C4F-9D1C-4418-B4F6-7BC4B96D4AAC}">
      <dgm:prSet phldrT="[Text]"/>
      <dgm:spPr/>
      <dgm:t>
        <a:bodyPr/>
        <a:lstStyle/>
        <a:p>
          <a:endParaRPr lang="en-US" dirty="0"/>
        </a:p>
      </dgm:t>
    </dgm:pt>
    <dgm:pt modelId="{D480FFA3-632D-46D1-9B9A-A26A9192E142}" type="parTrans" cxnId="{8C585823-4B2E-403A-BE08-41A2A14A58A8}">
      <dgm:prSet/>
      <dgm:spPr/>
    </dgm:pt>
    <dgm:pt modelId="{0470F4DB-B3C7-4206-9280-467E4E1D5DD1}" type="sibTrans" cxnId="{8C585823-4B2E-403A-BE08-41A2A14A58A8}">
      <dgm:prSet/>
      <dgm:spPr/>
    </dgm:pt>
    <dgm:pt modelId="{B6647B77-3EB5-4525-8554-3E5B178DD8B3}">
      <dgm:prSet phldrT="[Text]"/>
      <dgm:spPr/>
      <dgm:t>
        <a:bodyPr/>
        <a:lstStyle/>
        <a:p>
          <a:r>
            <a:rPr lang="en-US" b="1" dirty="0" smtClean="0"/>
            <a:t>Qualitative Objective</a:t>
          </a:r>
          <a:endParaRPr lang="en-US" dirty="0"/>
        </a:p>
      </dgm:t>
    </dgm:pt>
    <dgm:pt modelId="{A60EF5A9-DB17-45FF-AC7D-8C6855AA93BA}" type="sibTrans" cxnId="{76E5B8C5-0149-4DAD-A7B3-339756015E1C}">
      <dgm:prSet/>
      <dgm:spPr/>
    </dgm:pt>
    <dgm:pt modelId="{681356D1-0B42-4AD9-94AA-A2742ADF2135}" type="parTrans" cxnId="{76E5B8C5-0149-4DAD-A7B3-339756015E1C}">
      <dgm:prSet/>
      <dgm:spPr/>
    </dgm:pt>
    <dgm:pt modelId="{72044461-B497-45EC-9333-B6959DEFAC41}">
      <dgm:prSet phldrT="[Text]"/>
      <dgm:spPr/>
      <dgm:t>
        <a:bodyPr/>
        <a:lstStyle/>
        <a:p>
          <a:r>
            <a:rPr lang="en-US" b="1" dirty="0" smtClean="0"/>
            <a:t>Quantitative Objective</a:t>
          </a:r>
          <a:endParaRPr lang="en-US" dirty="0"/>
        </a:p>
      </dgm:t>
    </dgm:pt>
    <dgm:pt modelId="{231D9C33-27D2-4465-9B40-CBD800CC2756}" type="sibTrans" cxnId="{F1DC84F8-780D-43B5-8A55-36D999D3438C}">
      <dgm:prSet/>
      <dgm:spPr/>
    </dgm:pt>
    <dgm:pt modelId="{4CFB36DE-77FB-4C1C-B5AC-5844CAEB9468}" type="parTrans" cxnId="{F1DC84F8-780D-43B5-8A55-36D999D3438C}">
      <dgm:prSet/>
      <dgm:spPr/>
    </dgm:pt>
    <dgm:pt modelId="{64519161-B943-420F-BE9B-6D9365E0DF09}" type="pres">
      <dgm:prSet presAssocID="{1A8CB13E-3706-41F9-A261-8E20E6BA3632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5A8B4DA-0976-459A-A3F4-F2BC80669141}" type="pres">
      <dgm:prSet presAssocID="{6958FEFF-7A71-4861-8806-8F9B1657AAC7}" presName="linNode" presStyleCnt="0"/>
      <dgm:spPr/>
      <dgm:t>
        <a:bodyPr/>
        <a:lstStyle/>
        <a:p>
          <a:endParaRPr lang="en-US"/>
        </a:p>
      </dgm:t>
    </dgm:pt>
    <dgm:pt modelId="{6678052B-4B2D-41FE-9985-4DDE771B37E8}" type="pres">
      <dgm:prSet presAssocID="{6958FEFF-7A71-4861-8806-8F9B1657AAC7}" presName="parentShp" presStyleLbl="node1" presStyleIdx="0" presStyleCnt="2" custScaleX="79592" custScaleY="708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F6086A-D334-47C6-BACA-F5D6F8B815AF}" type="pres">
      <dgm:prSet presAssocID="{6958FEFF-7A71-4861-8806-8F9B1657AAC7}" presName="childShp" presStyleLbl="bgAccFollowNode1" presStyleIdx="0" presStyleCnt="2" custLinFactNeighborY="-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32DF4C-CC4C-4C24-96DA-7F7E81CE2E38}" type="pres">
      <dgm:prSet presAssocID="{2381C463-7CF0-4467-A11D-4CD36C369AB3}" presName="spacing" presStyleCnt="0"/>
      <dgm:spPr/>
      <dgm:t>
        <a:bodyPr/>
        <a:lstStyle/>
        <a:p>
          <a:endParaRPr lang="en-US"/>
        </a:p>
      </dgm:t>
    </dgm:pt>
    <dgm:pt modelId="{4127CE1A-8CEF-4AEC-90ED-2028ACE9CEF8}" type="pres">
      <dgm:prSet presAssocID="{5BDD4D74-6EF2-4554-9D0E-376B429232C1}" presName="linNode" presStyleCnt="0"/>
      <dgm:spPr/>
      <dgm:t>
        <a:bodyPr/>
        <a:lstStyle/>
        <a:p>
          <a:endParaRPr lang="en-US"/>
        </a:p>
      </dgm:t>
    </dgm:pt>
    <dgm:pt modelId="{8BBDA9FF-0FEF-43D1-AF77-13D36228B129}" type="pres">
      <dgm:prSet presAssocID="{5BDD4D74-6EF2-4554-9D0E-376B429232C1}" presName="parentShp" presStyleLbl="node1" presStyleIdx="1" presStyleCnt="2" custScaleX="79592" custScaleY="708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6E50F6-9FF5-4B31-9799-60B3EC46B384}" type="pres">
      <dgm:prSet presAssocID="{5BDD4D74-6EF2-4554-9D0E-376B429232C1}" presName="childShp" presStyleLbl="bgAccFollowNode1" presStyleIdx="1" presStyleCnt="2" custScaleX="1034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DC84F8-780D-43B5-8A55-36D999D3438C}" srcId="{5BDD4D74-6EF2-4554-9D0E-376B429232C1}" destId="{72044461-B497-45EC-9333-B6959DEFAC41}" srcOrd="1" destOrd="0" parTransId="{4CFB36DE-77FB-4C1C-B5AC-5844CAEB9468}" sibTransId="{231D9C33-27D2-4465-9B40-CBD800CC2756}"/>
    <dgm:cxn modelId="{0A2BBF24-163D-4B6D-A385-42B9DA1B4AC5}" type="presOf" srcId="{59FE5C4F-9D1C-4418-B4F6-7BC4B96D4AAC}" destId="{F8F6086A-D334-47C6-BACA-F5D6F8B815AF}" srcOrd="0" destOrd="0" presId="urn:microsoft.com/office/officeart/2005/8/layout/vList6"/>
    <dgm:cxn modelId="{86B535A1-AEEB-40C4-9229-A02550A3EB37}" type="presOf" srcId="{1A8CB13E-3706-41F9-A261-8E20E6BA3632}" destId="{64519161-B943-420F-BE9B-6D9365E0DF09}" srcOrd="0" destOrd="0" presId="urn:microsoft.com/office/officeart/2005/8/layout/vList6"/>
    <dgm:cxn modelId="{EA194C12-7CC3-4312-B862-C97CCB29525D}" type="presOf" srcId="{5BDD4D74-6EF2-4554-9D0E-376B429232C1}" destId="{8BBDA9FF-0FEF-43D1-AF77-13D36228B129}" srcOrd="0" destOrd="0" presId="urn:microsoft.com/office/officeart/2005/8/layout/vList6"/>
    <dgm:cxn modelId="{504E5795-B4E5-4657-89ED-FBD57F1CB7EF}" srcId="{1A8CB13E-3706-41F9-A261-8E20E6BA3632}" destId="{5BDD4D74-6EF2-4554-9D0E-376B429232C1}" srcOrd="1" destOrd="0" parTransId="{17D06097-C79A-46F3-ABFD-323D47978B2C}" sibTransId="{CE0F3F6C-5A97-48B7-902C-1F8224202D1E}"/>
    <dgm:cxn modelId="{CC90F1E6-9DF2-46BC-9DAC-AA14DA43EC44}" type="presOf" srcId="{B6647B77-3EB5-4525-8554-3E5B178DD8B3}" destId="{F8F6086A-D334-47C6-BACA-F5D6F8B815AF}" srcOrd="0" destOrd="1" presId="urn:microsoft.com/office/officeart/2005/8/layout/vList6"/>
    <dgm:cxn modelId="{8E823A37-25FB-42B7-9A38-CFCDA818CB65}" srcId="{1A8CB13E-3706-41F9-A261-8E20E6BA3632}" destId="{6958FEFF-7A71-4861-8806-8F9B1657AAC7}" srcOrd="0" destOrd="0" parTransId="{BA914E96-59C5-4DB4-B6A2-E785C39ED658}" sibTransId="{2381C463-7CF0-4467-A11D-4CD36C369AB3}"/>
    <dgm:cxn modelId="{37E5886D-F476-4AFD-B4E7-2B479E82B1CF}" type="presOf" srcId="{CE9AFAAF-366F-48C4-8BFF-7001DB25D497}" destId="{8A6E50F6-9FF5-4B31-9799-60B3EC46B384}" srcOrd="0" destOrd="0" presId="urn:microsoft.com/office/officeart/2005/8/layout/vList6"/>
    <dgm:cxn modelId="{76E5B8C5-0149-4DAD-A7B3-339756015E1C}" srcId="{6958FEFF-7A71-4861-8806-8F9B1657AAC7}" destId="{B6647B77-3EB5-4525-8554-3E5B178DD8B3}" srcOrd="1" destOrd="0" parTransId="{681356D1-0B42-4AD9-94AA-A2742ADF2135}" sibTransId="{A60EF5A9-DB17-45FF-AC7D-8C6855AA93BA}"/>
    <dgm:cxn modelId="{CFE7C667-F8D3-4B84-9D7E-CAE80FECF0AD}" type="presOf" srcId="{6958FEFF-7A71-4861-8806-8F9B1657AAC7}" destId="{6678052B-4B2D-41FE-9985-4DDE771B37E8}" srcOrd="0" destOrd="0" presId="urn:microsoft.com/office/officeart/2005/8/layout/vList6"/>
    <dgm:cxn modelId="{8C585823-4B2E-403A-BE08-41A2A14A58A8}" srcId="{6958FEFF-7A71-4861-8806-8F9B1657AAC7}" destId="{59FE5C4F-9D1C-4418-B4F6-7BC4B96D4AAC}" srcOrd="0" destOrd="0" parTransId="{D480FFA3-632D-46D1-9B9A-A26A9192E142}" sibTransId="{0470F4DB-B3C7-4206-9280-467E4E1D5DD1}"/>
    <dgm:cxn modelId="{178F65B3-B9E4-40CD-A6A1-DC296C57F19E}" srcId="{5BDD4D74-6EF2-4554-9D0E-376B429232C1}" destId="{CE9AFAAF-366F-48C4-8BFF-7001DB25D497}" srcOrd="0" destOrd="0" parTransId="{4821A9E7-760B-4F15-A7F1-529E82516BDC}" sibTransId="{837451F7-081F-41C0-BE73-9CCD3D4B2322}"/>
    <dgm:cxn modelId="{DC886F5B-F7E7-4934-AC3A-EE40561609F6}" srcId="{6958FEFF-7A71-4861-8806-8F9B1657AAC7}" destId="{C002F2AA-9ADB-4FF8-BAC6-80C4F7DE2F53}" srcOrd="2" destOrd="0" parTransId="{1E5AE6F6-3193-4279-A99E-9529A59A32D3}" sibTransId="{69831F2A-0E34-4389-B51E-E710CD9CC355}"/>
    <dgm:cxn modelId="{DD3C1283-DFC1-4821-B66B-EDDB9F26B08D}" type="presOf" srcId="{C002F2AA-9ADB-4FF8-BAC6-80C4F7DE2F53}" destId="{F8F6086A-D334-47C6-BACA-F5D6F8B815AF}" srcOrd="0" destOrd="2" presId="urn:microsoft.com/office/officeart/2005/8/layout/vList6"/>
    <dgm:cxn modelId="{74CF8C0C-6883-4388-A698-91B0F51A5B28}" type="presOf" srcId="{72044461-B497-45EC-9333-B6959DEFAC41}" destId="{8A6E50F6-9FF5-4B31-9799-60B3EC46B384}" srcOrd="0" destOrd="1" presId="urn:microsoft.com/office/officeart/2005/8/layout/vList6"/>
    <dgm:cxn modelId="{7C741EDA-E295-4D37-8973-043598474BAF}" type="presParOf" srcId="{64519161-B943-420F-BE9B-6D9365E0DF09}" destId="{15A8B4DA-0976-459A-A3F4-F2BC80669141}" srcOrd="0" destOrd="0" presId="urn:microsoft.com/office/officeart/2005/8/layout/vList6"/>
    <dgm:cxn modelId="{595D4EF2-E82E-4691-B2E8-F7B6D5C70004}" type="presParOf" srcId="{15A8B4DA-0976-459A-A3F4-F2BC80669141}" destId="{6678052B-4B2D-41FE-9985-4DDE771B37E8}" srcOrd="0" destOrd="0" presId="urn:microsoft.com/office/officeart/2005/8/layout/vList6"/>
    <dgm:cxn modelId="{D9A239AC-C8DC-4DA5-9D83-70511B40BDB2}" type="presParOf" srcId="{15A8B4DA-0976-459A-A3F4-F2BC80669141}" destId="{F8F6086A-D334-47C6-BACA-F5D6F8B815AF}" srcOrd="1" destOrd="0" presId="urn:microsoft.com/office/officeart/2005/8/layout/vList6"/>
    <dgm:cxn modelId="{5396F412-B917-4374-BCCC-861952CADA4D}" type="presParOf" srcId="{64519161-B943-420F-BE9B-6D9365E0DF09}" destId="{E032DF4C-CC4C-4C24-96DA-7F7E81CE2E38}" srcOrd="1" destOrd="0" presId="urn:microsoft.com/office/officeart/2005/8/layout/vList6"/>
    <dgm:cxn modelId="{3CD9F4A0-5588-4B96-9E46-F18FAF0C4C93}" type="presParOf" srcId="{64519161-B943-420F-BE9B-6D9365E0DF09}" destId="{4127CE1A-8CEF-4AEC-90ED-2028ACE9CEF8}" srcOrd="2" destOrd="0" presId="urn:microsoft.com/office/officeart/2005/8/layout/vList6"/>
    <dgm:cxn modelId="{4EC08765-64E6-4BD3-8362-841E1A399398}" type="presParOf" srcId="{4127CE1A-8CEF-4AEC-90ED-2028ACE9CEF8}" destId="{8BBDA9FF-0FEF-43D1-AF77-13D36228B129}" srcOrd="0" destOrd="0" presId="urn:microsoft.com/office/officeart/2005/8/layout/vList6"/>
    <dgm:cxn modelId="{4FEBEE08-80DF-4C79-9795-6C7E656E6304}" type="presParOf" srcId="{4127CE1A-8CEF-4AEC-90ED-2028ACE9CEF8}" destId="{8A6E50F6-9FF5-4B31-9799-60B3EC46B38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A8CB13E-3706-41F9-A261-8E20E6BA3632}" type="doc">
      <dgm:prSet loTypeId="urn:microsoft.com/office/officeart/2005/8/layout/v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958FEFF-7A71-4861-8806-8F9B1657AAC7}">
      <dgm:prSet phldrT="[Text]" custT="1"/>
      <dgm:spPr/>
      <dgm:t>
        <a:bodyPr/>
        <a:lstStyle/>
        <a:p>
          <a:r>
            <a:rPr lang="en-US" sz="4400" dirty="0" smtClean="0"/>
            <a:t>Phase 1</a:t>
          </a:r>
          <a:endParaRPr lang="en-US" sz="4400" dirty="0"/>
        </a:p>
      </dgm:t>
    </dgm:pt>
    <dgm:pt modelId="{BA914E96-59C5-4DB4-B6A2-E785C39ED658}" type="parTrans" cxnId="{8E823A37-25FB-42B7-9A38-CFCDA818CB65}">
      <dgm:prSet/>
      <dgm:spPr/>
      <dgm:t>
        <a:bodyPr/>
        <a:lstStyle/>
        <a:p>
          <a:endParaRPr lang="en-US"/>
        </a:p>
      </dgm:t>
    </dgm:pt>
    <dgm:pt modelId="{2381C463-7CF0-4467-A11D-4CD36C369AB3}" type="sibTrans" cxnId="{8E823A37-25FB-42B7-9A38-CFCDA818CB65}">
      <dgm:prSet/>
      <dgm:spPr/>
      <dgm:t>
        <a:bodyPr/>
        <a:lstStyle/>
        <a:p>
          <a:endParaRPr lang="en-US"/>
        </a:p>
      </dgm:t>
    </dgm:pt>
    <dgm:pt modelId="{5BDD4D74-6EF2-4554-9D0E-376B429232C1}">
      <dgm:prSet phldrT="[Text]" custT="1"/>
      <dgm:spPr/>
      <dgm:t>
        <a:bodyPr/>
        <a:lstStyle/>
        <a:p>
          <a:r>
            <a:rPr lang="en-US" sz="4400" dirty="0" smtClean="0"/>
            <a:t>Phase 2</a:t>
          </a:r>
          <a:endParaRPr lang="en-US" sz="4400" dirty="0"/>
        </a:p>
      </dgm:t>
    </dgm:pt>
    <dgm:pt modelId="{17D06097-C79A-46F3-ABFD-323D47978B2C}" type="parTrans" cxnId="{504E5795-B4E5-4657-89ED-FBD57F1CB7EF}">
      <dgm:prSet/>
      <dgm:spPr/>
      <dgm:t>
        <a:bodyPr/>
        <a:lstStyle/>
        <a:p>
          <a:endParaRPr lang="en-US"/>
        </a:p>
      </dgm:t>
    </dgm:pt>
    <dgm:pt modelId="{CE0F3F6C-5A97-48B7-902C-1F8224202D1E}" type="sibTrans" cxnId="{504E5795-B4E5-4657-89ED-FBD57F1CB7EF}">
      <dgm:prSet/>
      <dgm:spPr/>
      <dgm:t>
        <a:bodyPr/>
        <a:lstStyle/>
        <a:p>
          <a:endParaRPr lang="en-US"/>
        </a:p>
      </dgm:t>
    </dgm:pt>
    <dgm:pt modelId="{C002F2AA-9ADB-4FF8-BAC6-80C4F7DE2F53}">
      <dgm:prSet phldrT="[Text]"/>
      <dgm:spPr/>
      <dgm:t>
        <a:bodyPr/>
        <a:lstStyle/>
        <a:p>
          <a:endParaRPr lang="en-US" dirty="0"/>
        </a:p>
      </dgm:t>
    </dgm:pt>
    <dgm:pt modelId="{1E5AE6F6-3193-4279-A99E-9529A59A32D3}" type="parTrans" cxnId="{DC886F5B-F7E7-4934-AC3A-EE40561609F6}">
      <dgm:prSet/>
      <dgm:spPr/>
      <dgm:t>
        <a:bodyPr/>
        <a:lstStyle/>
        <a:p>
          <a:endParaRPr lang="en-US"/>
        </a:p>
      </dgm:t>
    </dgm:pt>
    <dgm:pt modelId="{69831F2A-0E34-4389-B51E-E710CD9CC355}" type="sibTrans" cxnId="{DC886F5B-F7E7-4934-AC3A-EE40561609F6}">
      <dgm:prSet/>
      <dgm:spPr/>
      <dgm:t>
        <a:bodyPr/>
        <a:lstStyle/>
        <a:p>
          <a:endParaRPr lang="en-US"/>
        </a:p>
      </dgm:t>
    </dgm:pt>
    <dgm:pt modelId="{CE9AFAAF-366F-48C4-8BFF-7001DB25D497}">
      <dgm:prSet phldrT="[Text]"/>
      <dgm:spPr/>
      <dgm:t>
        <a:bodyPr/>
        <a:lstStyle/>
        <a:p>
          <a:endParaRPr lang="en-US" dirty="0"/>
        </a:p>
      </dgm:t>
    </dgm:pt>
    <dgm:pt modelId="{4821A9E7-760B-4F15-A7F1-529E82516BDC}" type="parTrans" cxnId="{178F65B3-B9E4-40CD-A6A1-DC296C57F19E}">
      <dgm:prSet/>
      <dgm:spPr/>
    </dgm:pt>
    <dgm:pt modelId="{837451F7-081F-41C0-BE73-9CCD3D4B2322}" type="sibTrans" cxnId="{178F65B3-B9E4-40CD-A6A1-DC296C57F19E}">
      <dgm:prSet/>
      <dgm:spPr/>
    </dgm:pt>
    <dgm:pt modelId="{59FE5C4F-9D1C-4418-B4F6-7BC4B96D4AAC}">
      <dgm:prSet phldrT="[Text]"/>
      <dgm:spPr/>
      <dgm:t>
        <a:bodyPr/>
        <a:lstStyle/>
        <a:p>
          <a:endParaRPr lang="en-US" dirty="0"/>
        </a:p>
      </dgm:t>
    </dgm:pt>
    <dgm:pt modelId="{D480FFA3-632D-46D1-9B9A-A26A9192E142}" type="parTrans" cxnId="{8C585823-4B2E-403A-BE08-41A2A14A58A8}">
      <dgm:prSet/>
      <dgm:spPr/>
    </dgm:pt>
    <dgm:pt modelId="{0470F4DB-B3C7-4206-9280-467E4E1D5DD1}" type="sibTrans" cxnId="{8C585823-4B2E-403A-BE08-41A2A14A58A8}">
      <dgm:prSet/>
      <dgm:spPr/>
    </dgm:pt>
    <dgm:pt modelId="{B6647B77-3EB5-4525-8554-3E5B178DD8B3}">
      <dgm:prSet phldrT="[Text]"/>
      <dgm:spPr/>
      <dgm:t>
        <a:bodyPr/>
        <a:lstStyle/>
        <a:p>
          <a:r>
            <a:rPr lang="en-US" b="1" dirty="0" smtClean="0"/>
            <a:t>Qualitative Objective</a:t>
          </a:r>
          <a:endParaRPr lang="en-US" dirty="0"/>
        </a:p>
      </dgm:t>
    </dgm:pt>
    <dgm:pt modelId="{A60EF5A9-DB17-45FF-AC7D-8C6855AA93BA}" type="sibTrans" cxnId="{76E5B8C5-0149-4DAD-A7B3-339756015E1C}">
      <dgm:prSet/>
      <dgm:spPr/>
    </dgm:pt>
    <dgm:pt modelId="{681356D1-0B42-4AD9-94AA-A2742ADF2135}" type="parTrans" cxnId="{76E5B8C5-0149-4DAD-A7B3-339756015E1C}">
      <dgm:prSet/>
      <dgm:spPr/>
    </dgm:pt>
    <dgm:pt modelId="{72044461-B497-45EC-9333-B6959DEFAC41}">
      <dgm:prSet phldrT="[Text]"/>
      <dgm:spPr/>
      <dgm:t>
        <a:bodyPr/>
        <a:lstStyle/>
        <a:p>
          <a:r>
            <a:rPr lang="en-US" b="1" dirty="0" smtClean="0"/>
            <a:t>Quantitative Objective</a:t>
          </a:r>
          <a:endParaRPr lang="en-US" dirty="0"/>
        </a:p>
      </dgm:t>
    </dgm:pt>
    <dgm:pt modelId="{231D9C33-27D2-4465-9B40-CBD800CC2756}" type="sibTrans" cxnId="{F1DC84F8-780D-43B5-8A55-36D999D3438C}">
      <dgm:prSet/>
      <dgm:spPr/>
    </dgm:pt>
    <dgm:pt modelId="{4CFB36DE-77FB-4C1C-B5AC-5844CAEB9468}" type="parTrans" cxnId="{F1DC84F8-780D-43B5-8A55-36D999D3438C}">
      <dgm:prSet/>
      <dgm:spPr/>
    </dgm:pt>
    <dgm:pt modelId="{64519161-B943-420F-BE9B-6D9365E0DF09}" type="pres">
      <dgm:prSet presAssocID="{1A8CB13E-3706-41F9-A261-8E20E6BA3632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5A8B4DA-0976-459A-A3F4-F2BC80669141}" type="pres">
      <dgm:prSet presAssocID="{6958FEFF-7A71-4861-8806-8F9B1657AAC7}" presName="linNode" presStyleCnt="0"/>
      <dgm:spPr/>
      <dgm:t>
        <a:bodyPr/>
        <a:lstStyle/>
        <a:p>
          <a:endParaRPr lang="en-US"/>
        </a:p>
      </dgm:t>
    </dgm:pt>
    <dgm:pt modelId="{6678052B-4B2D-41FE-9985-4DDE771B37E8}" type="pres">
      <dgm:prSet presAssocID="{6958FEFF-7A71-4861-8806-8F9B1657AAC7}" presName="parentShp" presStyleLbl="node1" presStyleIdx="0" presStyleCnt="2" custScaleX="79592" custScaleY="708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F6086A-D334-47C6-BACA-F5D6F8B815AF}" type="pres">
      <dgm:prSet presAssocID="{6958FEFF-7A71-4861-8806-8F9B1657AAC7}" presName="childShp" presStyleLbl="bgAccFollowNode1" presStyleIdx="0" presStyleCnt="2" custLinFactNeighborY="-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32DF4C-CC4C-4C24-96DA-7F7E81CE2E38}" type="pres">
      <dgm:prSet presAssocID="{2381C463-7CF0-4467-A11D-4CD36C369AB3}" presName="spacing" presStyleCnt="0"/>
      <dgm:spPr/>
      <dgm:t>
        <a:bodyPr/>
        <a:lstStyle/>
        <a:p>
          <a:endParaRPr lang="en-US"/>
        </a:p>
      </dgm:t>
    </dgm:pt>
    <dgm:pt modelId="{4127CE1A-8CEF-4AEC-90ED-2028ACE9CEF8}" type="pres">
      <dgm:prSet presAssocID="{5BDD4D74-6EF2-4554-9D0E-376B429232C1}" presName="linNode" presStyleCnt="0"/>
      <dgm:spPr/>
      <dgm:t>
        <a:bodyPr/>
        <a:lstStyle/>
        <a:p>
          <a:endParaRPr lang="en-US"/>
        </a:p>
      </dgm:t>
    </dgm:pt>
    <dgm:pt modelId="{8BBDA9FF-0FEF-43D1-AF77-13D36228B129}" type="pres">
      <dgm:prSet presAssocID="{5BDD4D74-6EF2-4554-9D0E-376B429232C1}" presName="parentShp" presStyleLbl="node1" presStyleIdx="1" presStyleCnt="2" custScaleX="79592" custScaleY="708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6E50F6-9FF5-4B31-9799-60B3EC46B384}" type="pres">
      <dgm:prSet presAssocID="{5BDD4D74-6EF2-4554-9D0E-376B429232C1}" presName="childShp" presStyleLbl="bgAccFollowNode1" presStyleIdx="1" presStyleCnt="2" custScaleX="1034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DC84F8-780D-43B5-8A55-36D999D3438C}" srcId="{5BDD4D74-6EF2-4554-9D0E-376B429232C1}" destId="{72044461-B497-45EC-9333-B6959DEFAC41}" srcOrd="1" destOrd="0" parTransId="{4CFB36DE-77FB-4C1C-B5AC-5844CAEB9468}" sibTransId="{231D9C33-27D2-4465-9B40-CBD800CC2756}"/>
    <dgm:cxn modelId="{2E924FDC-9D97-4335-B2C9-797BBA9A5BA9}" type="presOf" srcId="{C002F2AA-9ADB-4FF8-BAC6-80C4F7DE2F53}" destId="{F8F6086A-D334-47C6-BACA-F5D6F8B815AF}" srcOrd="0" destOrd="2" presId="urn:microsoft.com/office/officeart/2005/8/layout/vList6"/>
    <dgm:cxn modelId="{B6B3E551-E3CE-4F2D-AE5D-5443523C8EEF}" type="presOf" srcId="{CE9AFAAF-366F-48C4-8BFF-7001DB25D497}" destId="{8A6E50F6-9FF5-4B31-9799-60B3EC46B384}" srcOrd="0" destOrd="0" presId="urn:microsoft.com/office/officeart/2005/8/layout/vList6"/>
    <dgm:cxn modelId="{504E5795-B4E5-4657-89ED-FBD57F1CB7EF}" srcId="{1A8CB13E-3706-41F9-A261-8E20E6BA3632}" destId="{5BDD4D74-6EF2-4554-9D0E-376B429232C1}" srcOrd="1" destOrd="0" parTransId="{17D06097-C79A-46F3-ABFD-323D47978B2C}" sibTransId="{CE0F3F6C-5A97-48B7-902C-1F8224202D1E}"/>
    <dgm:cxn modelId="{B2AA7AE6-11E6-4753-A85D-6262432176D4}" type="presOf" srcId="{B6647B77-3EB5-4525-8554-3E5B178DD8B3}" destId="{F8F6086A-D334-47C6-BACA-F5D6F8B815AF}" srcOrd="0" destOrd="1" presId="urn:microsoft.com/office/officeart/2005/8/layout/vList6"/>
    <dgm:cxn modelId="{8E823A37-25FB-42B7-9A38-CFCDA818CB65}" srcId="{1A8CB13E-3706-41F9-A261-8E20E6BA3632}" destId="{6958FEFF-7A71-4861-8806-8F9B1657AAC7}" srcOrd="0" destOrd="0" parTransId="{BA914E96-59C5-4DB4-B6A2-E785C39ED658}" sibTransId="{2381C463-7CF0-4467-A11D-4CD36C369AB3}"/>
    <dgm:cxn modelId="{76E5B8C5-0149-4DAD-A7B3-339756015E1C}" srcId="{6958FEFF-7A71-4861-8806-8F9B1657AAC7}" destId="{B6647B77-3EB5-4525-8554-3E5B178DD8B3}" srcOrd="1" destOrd="0" parTransId="{681356D1-0B42-4AD9-94AA-A2742ADF2135}" sibTransId="{A60EF5A9-DB17-45FF-AC7D-8C6855AA93BA}"/>
    <dgm:cxn modelId="{C6314953-41EF-4667-B6ED-4530BF55A846}" type="presOf" srcId="{6958FEFF-7A71-4861-8806-8F9B1657AAC7}" destId="{6678052B-4B2D-41FE-9985-4DDE771B37E8}" srcOrd="0" destOrd="0" presId="urn:microsoft.com/office/officeart/2005/8/layout/vList6"/>
    <dgm:cxn modelId="{8C585823-4B2E-403A-BE08-41A2A14A58A8}" srcId="{6958FEFF-7A71-4861-8806-8F9B1657AAC7}" destId="{59FE5C4F-9D1C-4418-B4F6-7BC4B96D4AAC}" srcOrd="0" destOrd="0" parTransId="{D480FFA3-632D-46D1-9B9A-A26A9192E142}" sibTransId="{0470F4DB-B3C7-4206-9280-467E4E1D5DD1}"/>
    <dgm:cxn modelId="{0B6FE67F-6515-438E-B980-647D45B217C5}" type="presOf" srcId="{59FE5C4F-9D1C-4418-B4F6-7BC4B96D4AAC}" destId="{F8F6086A-D334-47C6-BACA-F5D6F8B815AF}" srcOrd="0" destOrd="0" presId="urn:microsoft.com/office/officeart/2005/8/layout/vList6"/>
    <dgm:cxn modelId="{178F65B3-B9E4-40CD-A6A1-DC296C57F19E}" srcId="{5BDD4D74-6EF2-4554-9D0E-376B429232C1}" destId="{CE9AFAAF-366F-48C4-8BFF-7001DB25D497}" srcOrd="0" destOrd="0" parTransId="{4821A9E7-760B-4F15-A7F1-529E82516BDC}" sibTransId="{837451F7-081F-41C0-BE73-9CCD3D4B2322}"/>
    <dgm:cxn modelId="{BFA39B10-7335-4C27-9F10-05BB6BAD0791}" type="presOf" srcId="{72044461-B497-45EC-9333-B6959DEFAC41}" destId="{8A6E50F6-9FF5-4B31-9799-60B3EC46B384}" srcOrd="0" destOrd="1" presId="urn:microsoft.com/office/officeart/2005/8/layout/vList6"/>
    <dgm:cxn modelId="{6D14D0CF-6C88-46EA-A11A-B48EE2A3B814}" type="presOf" srcId="{5BDD4D74-6EF2-4554-9D0E-376B429232C1}" destId="{8BBDA9FF-0FEF-43D1-AF77-13D36228B129}" srcOrd="0" destOrd="0" presId="urn:microsoft.com/office/officeart/2005/8/layout/vList6"/>
    <dgm:cxn modelId="{DC886F5B-F7E7-4934-AC3A-EE40561609F6}" srcId="{6958FEFF-7A71-4861-8806-8F9B1657AAC7}" destId="{C002F2AA-9ADB-4FF8-BAC6-80C4F7DE2F53}" srcOrd="2" destOrd="0" parTransId="{1E5AE6F6-3193-4279-A99E-9529A59A32D3}" sibTransId="{69831F2A-0E34-4389-B51E-E710CD9CC355}"/>
    <dgm:cxn modelId="{6D12E6FC-6052-40D5-8667-19424A52EC01}" type="presOf" srcId="{1A8CB13E-3706-41F9-A261-8E20E6BA3632}" destId="{64519161-B943-420F-BE9B-6D9365E0DF09}" srcOrd="0" destOrd="0" presId="urn:microsoft.com/office/officeart/2005/8/layout/vList6"/>
    <dgm:cxn modelId="{487D8815-7CBB-4E1D-B194-9682E906E0CC}" type="presParOf" srcId="{64519161-B943-420F-BE9B-6D9365E0DF09}" destId="{15A8B4DA-0976-459A-A3F4-F2BC80669141}" srcOrd="0" destOrd="0" presId="urn:microsoft.com/office/officeart/2005/8/layout/vList6"/>
    <dgm:cxn modelId="{71B0EC10-DBF1-47BA-A34A-CEC25BD4C419}" type="presParOf" srcId="{15A8B4DA-0976-459A-A3F4-F2BC80669141}" destId="{6678052B-4B2D-41FE-9985-4DDE771B37E8}" srcOrd="0" destOrd="0" presId="urn:microsoft.com/office/officeart/2005/8/layout/vList6"/>
    <dgm:cxn modelId="{16FFA0CB-D396-4039-8509-5791B165C914}" type="presParOf" srcId="{15A8B4DA-0976-459A-A3F4-F2BC80669141}" destId="{F8F6086A-D334-47C6-BACA-F5D6F8B815AF}" srcOrd="1" destOrd="0" presId="urn:microsoft.com/office/officeart/2005/8/layout/vList6"/>
    <dgm:cxn modelId="{48F8B54F-DC47-4796-8A50-22BC6E1E2CCD}" type="presParOf" srcId="{64519161-B943-420F-BE9B-6D9365E0DF09}" destId="{E032DF4C-CC4C-4C24-96DA-7F7E81CE2E38}" srcOrd="1" destOrd="0" presId="urn:microsoft.com/office/officeart/2005/8/layout/vList6"/>
    <dgm:cxn modelId="{E64E26B9-9A55-449C-B861-84E3827FEAAE}" type="presParOf" srcId="{64519161-B943-420F-BE9B-6D9365E0DF09}" destId="{4127CE1A-8CEF-4AEC-90ED-2028ACE9CEF8}" srcOrd="2" destOrd="0" presId="urn:microsoft.com/office/officeart/2005/8/layout/vList6"/>
    <dgm:cxn modelId="{A2F8191B-C511-4A94-8DF9-B08A600C3464}" type="presParOf" srcId="{4127CE1A-8CEF-4AEC-90ED-2028ACE9CEF8}" destId="{8BBDA9FF-0FEF-43D1-AF77-13D36228B129}" srcOrd="0" destOrd="0" presId="urn:microsoft.com/office/officeart/2005/8/layout/vList6"/>
    <dgm:cxn modelId="{CC6C06C7-A60C-4B9B-9C33-2F00824CAFC3}" type="presParOf" srcId="{4127CE1A-8CEF-4AEC-90ED-2028ACE9CEF8}" destId="{8A6E50F6-9FF5-4B31-9799-60B3EC46B38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B734F63-0AF9-4B47-B841-751C51863FBF}">
      <dsp:nvSpPr>
        <dsp:cNvPr id="0" name=""/>
        <dsp:cNvSpPr/>
      </dsp:nvSpPr>
      <dsp:spPr>
        <a:xfrm>
          <a:off x="5901163" y="1591171"/>
          <a:ext cx="91440" cy="35189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1894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AC71E-BB5D-4087-B601-4E0AEB40926A}">
      <dsp:nvSpPr>
        <dsp:cNvPr id="0" name=""/>
        <dsp:cNvSpPr/>
      </dsp:nvSpPr>
      <dsp:spPr>
        <a:xfrm>
          <a:off x="3296906" y="682997"/>
          <a:ext cx="2649977" cy="351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806"/>
              </a:lnTo>
              <a:lnTo>
                <a:pt x="2649977" y="239806"/>
              </a:lnTo>
              <a:lnTo>
                <a:pt x="2649977" y="35189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F0CEBA-C894-45EE-B038-B069B9F64DF7}">
      <dsp:nvSpPr>
        <dsp:cNvPr id="0" name=""/>
        <dsp:cNvSpPr/>
      </dsp:nvSpPr>
      <dsp:spPr>
        <a:xfrm>
          <a:off x="4255956" y="1592877"/>
          <a:ext cx="91440" cy="35189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1894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1B4CDE-EC27-47B5-AC76-6DF48FC20140}">
      <dsp:nvSpPr>
        <dsp:cNvPr id="0" name=""/>
        <dsp:cNvSpPr/>
      </dsp:nvSpPr>
      <dsp:spPr>
        <a:xfrm>
          <a:off x="3296906" y="682997"/>
          <a:ext cx="1004770" cy="351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806"/>
              </a:lnTo>
              <a:lnTo>
                <a:pt x="1004770" y="239806"/>
              </a:lnTo>
              <a:lnTo>
                <a:pt x="1004770" y="35189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47E1D5-B1AF-44D7-84F6-77FA1CA85D0C}">
      <dsp:nvSpPr>
        <dsp:cNvPr id="0" name=""/>
        <dsp:cNvSpPr/>
      </dsp:nvSpPr>
      <dsp:spPr>
        <a:xfrm>
          <a:off x="2600393" y="1596465"/>
          <a:ext cx="91440" cy="35189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1894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B412FD-9404-C945-BF0D-7760B9FC5E73}">
      <dsp:nvSpPr>
        <dsp:cNvPr id="0" name=""/>
        <dsp:cNvSpPr/>
      </dsp:nvSpPr>
      <dsp:spPr>
        <a:xfrm>
          <a:off x="2646113" y="682997"/>
          <a:ext cx="650792" cy="351894"/>
        </a:xfrm>
        <a:custGeom>
          <a:avLst/>
          <a:gdLst/>
          <a:ahLst/>
          <a:cxnLst/>
          <a:rect l="0" t="0" r="0" b="0"/>
          <a:pathLst>
            <a:path>
              <a:moveTo>
                <a:pt x="650792" y="0"/>
              </a:moveTo>
              <a:lnTo>
                <a:pt x="650792" y="239806"/>
              </a:lnTo>
              <a:lnTo>
                <a:pt x="0" y="239806"/>
              </a:lnTo>
              <a:lnTo>
                <a:pt x="0" y="35189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545DF1-3679-4E9C-B328-CDB571F54F5E}">
      <dsp:nvSpPr>
        <dsp:cNvPr id="0" name=""/>
        <dsp:cNvSpPr/>
      </dsp:nvSpPr>
      <dsp:spPr>
        <a:xfrm>
          <a:off x="775018" y="1601997"/>
          <a:ext cx="91440" cy="35189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1894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E3F2E-0D5D-FB4C-AADA-E364598B712B}">
      <dsp:nvSpPr>
        <dsp:cNvPr id="0" name=""/>
        <dsp:cNvSpPr/>
      </dsp:nvSpPr>
      <dsp:spPr>
        <a:xfrm>
          <a:off x="820738" y="682997"/>
          <a:ext cx="2476167" cy="351894"/>
        </a:xfrm>
        <a:custGeom>
          <a:avLst/>
          <a:gdLst/>
          <a:ahLst/>
          <a:cxnLst/>
          <a:rect l="0" t="0" r="0" b="0"/>
          <a:pathLst>
            <a:path>
              <a:moveTo>
                <a:pt x="2476167" y="0"/>
              </a:moveTo>
              <a:lnTo>
                <a:pt x="2476167" y="239806"/>
              </a:lnTo>
              <a:lnTo>
                <a:pt x="0" y="239806"/>
              </a:lnTo>
              <a:lnTo>
                <a:pt x="0" y="35189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0801C2-DFD2-9142-AFE2-38B32772B7A7}">
      <dsp:nvSpPr>
        <dsp:cNvPr id="0" name=""/>
        <dsp:cNvSpPr/>
      </dsp:nvSpPr>
      <dsp:spPr>
        <a:xfrm>
          <a:off x="2733297" y="39206"/>
          <a:ext cx="1127216" cy="6437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C685BB-880D-B64C-A1F6-BBCED5C260C7}">
      <dsp:nvSpPr>
        <dsp:cNvPr id="0" name=""/>
        <dsp:cNvSpPr/>
      </dsp:nvSpPr>
      <dsp:spPr>
        <a:xfrm>
          <a:off x="2867736" y="166924"/>
          <a:ext cx="1127216" cy="6437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Market Segmentation</a:t>
          </a:r>
        </a:p>
      </dsp:txBody>
      <dsp:txXfrm>
        <a:off x="2867736" y="166924"/>
        <a:ext cx="1127216" cy="643790"/>
      </dsp:txXfrm>
    </dsp:sp>
    <dsp:sp modelId="{AD0AA901-3FED-3D42-8DB8-E36362ADDF46}">
      <dsp:nvSpPr>
        <dsp:cNvPr id="0" name=""/>
        <dsp:cNvSpPr/>
      </dsp:nvSpPr>
      <dsp:spPr>
        <a:xfrm>
          <a:off x="80991" y="1034892"/>
          <a:ext cx="1479494" cy="5671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B2043E-C602-9F4F-BF36-DBF1E47D108E}">
      <dsp:nvSpPr>
        <dsp:cNvPr id="0" name=""/>
        <dsp:cNvSpPr/>
      </dsp:nvSpPr>
      <dsp:spPr>
        <a:xfrm>
          <a:off x="215430" y="1162609"/>
          <a:ext cx="1479494" cy="5671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Young Professionals</a:t>
          </a:r>
        </a:p>
      </dsp:txBody>
      <dsp:txXfrm>
        <a:off x="215430" y="1162609"/>
        <a:ext cx="1479494" cy="567104"/>
      </dsp:txXfrm>
    </dsp:sp>
    <dsp:sp modelId="{4B0E7178-C459-49ED-93C4-C0C712A14F10}">
      <dsp:nvSpPr>
        <dsp:cNvPr id="0" name=""/>
        <dsp:cNvSpPr/>
      </dsp:nvSpPr>
      <dsp:spPr>
        <a:xfrm>
          <a:off x="4207" y="1953892"/>
          <a:ext cx="1633061" cy="13541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E2501A-9CEA-4DDF-BAC8-6EE593B370DC}">
      <dsp:nvSpPr>
        <dsp:cNvPr id="0" name=""/>
        <dsp:cNvSpPr/>
      </dsp:nvSpPr>
      <dsp:spPr>
        <a:xfrm>
          <a:off x="138647" y="2081609"/>
          <a:ext cx="1633061" cy="13541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-&gt; High purchasing power</a:t>
          </a:r>
          <a:br>
            <a:rPr lang="en-US" sz="1200" kern="1200" dirty="0"/>
          </a:br>
          <a:r>
            <a:rPr lang="en-US" sz="1200" kern="1200" dirty="0"/>
            <a:t/>
          </a:r>
          <a:br>
            <a:rPr lang="en-US" sz="1200" kern="1200" dirty="0"/>
          </a:br>
          <a:r>
            <a:rPr lang="en-US" sz="1200" kern="1200" dirty="0"/>
            <a:t>-&gt; Demand for gifts</a:t>
          </a:r>
          <a:br>
            <a:rPr lang="en-US" sz="1200" kern="1200" dirty="0"/>
          </a:br>
          <a:r>
            <a:rPr lang="en-US" sz="1200" kern="1200" dirty="0"/>
            <a:t/>
          </a:r>
          <a:br>
            <a:rPr lang="en-US" sz="1200" kern="1200" dirty="0"/>
          </a:br>
          <a:r>
            <a:rPr lang="en-US" sz="1200" kern="1200" dirty="0"/>
            <a:t>-&gt; Likely to visit </a:t>
          </a:r>
          <a:r>
            <a:rPr lang="en-US" sz="1200" kern="1200" dirty="0" err="1"/>
            <a:t>CityLink</a:t>
          </a:r>
          <a:endParaRPr lang="en-US" sz="1200" kern="1200" dirty="0"/>
        </a:p>
      </dsp:txBody>
      <dsp:txXfrm>
        <a:off x="138647" y="2081609"/>
        <a:ext cx="1633061" cy="1354179"/>
      </dsp:txXfrm>
    </dsp:sp>
    <dsp:sp modelId="{B70E1CDD-439E-7A4D-B7D1-68FD378E660B}">
      <dsp:nvSpPr>
        <dsp:cNvPr id="0" name=""/>
        <dsp:cNvSpPr/>
      </dsp:nvSpPr>
      <dsp:spPr>
        <a:xfrm>
          <a:off x="2083303" y="1034892"/>
          <a:ext cx="1125619" cy="5615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DCE385-1FAA-DF49-AB75-9279C496B994}">
      <dsp:nvSpPr>
        <dsp:cNvPr id="0" name=""/>
        <dsp:cNvSpPr/>
      </dsp:nvSpPr>
      <dsp:spPr>
        <a:xfrm>
          <a:off x="2217742" y="1162609"/>
          <a:ext cx="1125619" cy="5615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Tourists</a:t>
          </a:r>
        </a:p>
      </dsp:txBody>
      <dsp:txXfrm>
        <a:off x="2217742" y="1162609"/>
        <a:ext cx="1125619" cy="561572"/>
      </dsp:txXfrm>
    </dsp:sp>
    <dsp:sp modelId="{FFB57E18-FA9E-4A7C-AF0B-09967D1D7026}">
      <dsp:nvSpPr>
        <dsp:cNvPr id="0" name=""/>
        <dsp:cNvSpPr/>
      </dsp:nvSpPr>
      <dsp:spPr>
        <a:xfrm>
          <a:off x="1906148" y="1948360"/>
          <a:ext cx="1479930" cy="13640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D66CFB-387E-4981-B4A8-E1E5BB7825B9}">
      <dsp:nvSpPr>
        <dsp:cNvPr id="0" name=""/>
        <dsp:cNvSpPr/>
      </dsp:nvSpPr>
      <dsp:spPr>
        <a:xfrm>
          <a:off x="2040587" y="2076077"/>
          <a:ext cx="1479930" cy="13640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-&gt; Singapore is a shopping </a:t>
          </a:r>
          <a:r>
            <a:rPr lang="en-US" sz="1200" kern="1200" dirty="0" err="1"/>
            <a:t>mecca</a:t>
          </a:r>
          <a:r>
            <a:rPr lang="en-US" sz="1200" kern="1200" dirty="0"/>
            <a:t/>
          </a:r>
          <a:br>
            <a:rPr lang="en-US" sz="1200" kern="1200" dirty="0"/>
          </a:br>
          <a:r>
            <a:rPr lang="en-US" sz="1200" kern="1200" dirty="0"/>
            <a:t/>
          </a:r>
          <a:br>
            <a:rPr lang="en-US" sz="1200" kern="1200" dirty="0"/>
          </a:br>
          <a:r>
            <a:rPr lang="en-US" sz="1200" kern="1200" dirty="0"/>
            <a:t>-&gt; Tend to spend more than usual local customer base</a:t>
          </a:r>
        </a:p>
      </dsp:txBody>
      <dsp:txXfrm>
        <a:off x="2040587" y="2076077"/>
        <a:ext cx="1479930" cy="1364045"/>
      </dsp:txXfrm>
    </dsp:sp>
    <dsp:sp modelId="{B1FC9366-F286-493F-82D9-D0A5DFE27240}">
      <dsp:nvSpPr>
        <dsp:cNvPr id="0" name=""/>
        <dsp:cNvSpPr/>
      </dsp:nvSpPr>
      <dsp:spPr>
        <a:xfrm>
          <a:off x="3721310" y="1034892"/>
          <a:ext cx="1160732" cy="557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1750FB-4131-4E6B-9794-D45CDADAF017}">
      <dsp:nvSpPr>
        <dsp:cNvPr id="0" name=""/>
        <dsp:cNvSpPr/>
      </dsp:nvSpPr>
      <dsp:spPr>
        <a:xfrm>
          <a:off x="3855749" y="1162609"/>
          <a:ext cx="1160732" cy="557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Teenagers</a:t>
          </a:r>
        </a:p>
      </dsp:txBody>
      <dsp:txXfrm>
        <a:off x="3855749" y="1162609"/>
        <a:ext cx="1160732" cy="557984"/>
      </dsp:txXfrm>
    </dsp:sp>
    <dsp:sp modelId="{5AFCA907-B0DC-4E70-B0C5-EF52297794F3}">
      <dsp:nvSpPr>
        <dsp:cNvPr id="0" name=""/>
        <dsp:cNvSpPr/>
      </dsp:nvSpPr>
      <dsp:spPr>
        <a:xfrm>
          <a:off x="3654956" y="1944772"/>
          <a:ext cx="1293439" cy="18000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0ABE32-70B7-457F-8D97-A107305569E8}">
      <dsp:nvSpPr>
        <dsp:cNvPr id="0" name=""/>
        <dsp:cNvSpPr/>
      </dsp:nvSpPr>
      <dsp:spPr>
        <a:xfrm>
          <a:off x="3789395" y="2072489"/>
          <a:ext cx="1293439" cy="18000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-&gt; Generally adequate purchasing power</a:t>
          </a:r>
          <a:br>
            <a:rPr lang="en-US" sz="1200" kern="1200" dirty="0"/>
          </a:br>
          <a:r>
            <a:rPr lang="en-US" sz="1200" kern="1200" dirty="0"/>
            <a:t/>
          </a:r>
          <a:br>
            <a:rPr lang="en-US" sz="1200" kern="1200" dirty="0"/>
          </a:br>
          <a:r>
            <a:rPr lang="en-US" sz="1200" kern="1200" dirty="0"/>
            <a:t>-&gt; Savvy group</a:t>
          </a:r>
          <a:br>
            <a:rPr lang="en-US" sz="1200" kern="1200" dirty="0"/>
          </a:br>
          <a:r>
            <a:rPr lang="en-US" sz="1200" kern="1200" dirty="0"/>
            <a:t/>
          </a:r>
          <a:br>
            <a:rPr lang="en-US" sz="1200" kern="1200" dirty="0"/>
          </a:br>
          <a:r>
            <a:rPr lang="en-US" sz="1200" kern="1200" dirty="0"/>
            <a:t>-&gt; Sensitive to price differences</a:t>
          </a:r>
        </a:p>
      </dsp:txBody>
      <dsp:txXfrm>
        <a:off x="3789395" y="2072489"/>
        <a:ext cx="1293439" cy="1800005"/>
      </dsp:txXfrm>
    </dsp:sp>
    <dsp:sp modelId="{B378D21A-4711-4D6B-82D4-E0FCD0152342}">
      <dsp:nvSpPr>
        <dsp:cNvPr id="0" name=""/>
        <dsp:cNvSpPr/>
      </dsp:nvSpPr>
      <dsp:spPr>
        <a:xfrm>
          <a:off x="5380945" y="1034892"/>
          <a:ext cx="1131874" cy="5562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D2EBE2-9ECA-4AF5-855C-3FF5424904D0}">
      <dsp:nvSpPr>
        <dsp:cNvPr id="0" name=""/>
        <dsp:cNvSpPr/>
      </dsp:nvSpPr>
      <dsp:spPr>
        <a:xfrm>
          <a:off x="5515384" y="1162609"/>
          <a:ext cx="1131874" cy="5562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Families</a:t>
          </a:r>
        </a:p>
      </dsp:txBody>
      <dsp:txXfrm>
        <a:off x="5515384" y="1162609"/>
        <a:ext cx="1131874" cy="556279"/>
      </dsp:txXfrm>
    </dsp:sp>
    <dsp:sp modelId="{89E246CC-1C2B-46AB-A36C-FC944435DFA3}">
      <dsp:nvSpPr>
        <dsp:cNvPr id="0" name=""/>
        <dsp:cNvSpPr/>
      </dsp:nvSpPr>
      <dsp:spPr>
        <a:xfrm>
          <a:off x="5217275" y="1943066"/>
          <a:ext cx="1459215" cy="23096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1E59B9-A960-40CF-A391-C2D2AB1AAC45}">
      <dsp:nvSpPr>
        <dsp:cNvPr id="0" name=""/>
        <dsp:cNvSpPr/>
      </dsp:nvSpPr>
      <dsp:spPr>
        <a:xfrm>
          <a:off x="5351714" y="2070783"/>
          <a:ext cx="1459215" cy="23096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-&gt; Family members purchase products as gifts</a:t>
          </a:r>
          <a:br>
            <a:rPr lang="en-US" sz="1200" kern="1200" dirty="0"/>
          </a:br>
          <a:r>
            <a:rPr lang="en-US" sz="1200" kern="1200" dirty="0"/>
            <a:t/>
          </a:r>
          <a:br>
            <a:rPr lang="en-US" sz="1200" kern="1200" dirty="0"/>
          </a:br>
          <a:r>
            <a:rPr lang="en-US" sz="1200" kern="1200" dirty="0"/>
            <a:t>-&gt; Promotional items such as gift baskets and bundling products with plush toys are attractive</a:t>
          </a:r>
        </a:p>
      </dsp:txBody>
      <dsp:txXfrm>
        <a:off x="5351714" y="2070783"/>
        <a:ext cx="1459215" cy="2309609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C82EE5A-7B70-4C9A-B8CE-52CB08604C33}">
      <dsp:nvSpPr>
        <dsp:cNvPr id="0" name=""/>
        <dsp:cNvSpPr/>
      </dsp:nvSpPr>
      <dsp:spPr>
        <a:xfrm>
          <a:off x="4159" y="1327517"/>
          <a:ext cx="1325103" cy="132510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F26AE48-4930-41DF-BCC3-6C9FF75AF91C}">
      <dsp:nvSpPr>
        <dsp:cNvPr id="0" name=""/>
        <dsp:cNvSpPr/>
      </dsp:nvSpPr>
      <dsp:spPr>
        <a:xfrm>
          <a:off x="219874" y="2184395"/>
          <a:ext cx="1325103" cy="13251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Consumer</a:t>
          </a:r>
          <a:endParaRPr lang="en-US" sz="1900" kern="1200" dirty="0"/>
        </a:p>
      </dsp:txBody>
      <dsp:txXfrm>
        <a:off x="219874" y="2184395"/>
        <a:ext cx="1325103" cy="1325103"/>
      </dsp:txXfrm>
    </dsp:sp>
    <dsp:sp modelId="{9CB2954B-0EAF-4C0C-9410-6FFDAD6E728D}">
      <dsp:nvSpPr>
        <dsp:cNvPr id="0" name=""/>
        <dsp:cNvSpPr/>
      </dsp:nvSpPr>
      <dsp:spPr>
        <a:xfrm>
          <a:off x="1584507" y="1830867"/>
          <a:ext cx="255244" cy="3184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584507" y="1830867"/>
        <a:ext cx="255244" cy="318403"/>
      </dsp:txXfrm>
    </dsp:sp>
    <dsp:sp modelId="{1752B9EC-47CF-4B2F-B6AE-695D8E0B6B01}">
      <dsp:nvSpPr>
        <dsp:cNvPr id="0" name=""/>
        <dsp:cNvSpPr/>
      </dsp:nvSpPr>
      <dsp:spPr>
        <a:xfrm>
          <a:off x="2058531" y="1327517"/>
          <a:ext cx="1445395" cy="132510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52353E4-01B2-437C-A899-86EF24DDFC3E}">
      <dsp:nvSpPr>
        <dsp:cNvPr id="0" name=""/>
        <dsp:cNvSpPr/>
      </dsp:nvSpPr>
      <dsp:spPr>
        <a:xfrm>
          <a:off x="2334392" y="2184395"/>
          <a:ext cx="1325103" cy="13251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Store Selection</a:t>
          </a:r>
          <a:endParaRPr lang="en-US" sz="1900" kern="1200" dirty="0"/>
        </a:p>
      </dsp:txBody>
      <dsp:txXfrm>
        <a:off x="2334392" y="2184395"/>
        <a:ext cx="1325103" cy="1325103"/>
      </dsp:txXfrm>
    </dsp:sp>
    <dsp:sp modelId="{1AACE86C-9F63-4041-9340-FBB1452FAC67}">
      <dsp:nvSpPr>
        <dsp:cNvPr id="0" name=""/>
        <dsp:cNvSpPr/>
      </dsp:nvSpPr>
      <dsp:spPr>
        <a:xfrm>
          <a:off x="3738120" y="1830867"/>
          <a:ext cx="234192" cy="3184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738120" y="1830867"/>
        <a:ext cx="234192" cy="318403"/>
      </dsp:txXfrm>
    </dsp:sp>
    <dsp:sp modelId="{A5282549-0ECF-47AC-864E-3932A6843DA4}">
      <dsp:nvSpPr>
        <dsp:cNvPr id="0" name=""/>
        <dsp:cNvSpPr/>
      </dsp:nvSpPr>
      <dsp:spPr>
        <a:xfrm>
          <a:off x="4173050" y="1327517"/>
          <a:ext cx="1325103" cy="132510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F0181DB-85CC-4277-8E1C-261A6D8D395E}">
      <dsp:nvSpPr>
        <dsp:cNvPr id="0" name=""/>
        <dsp:cNvSpPr/>
      </dsp:nvSpPr>
      <dsp:spPr>
        <a:xfrm>
          <a:off x="4388764" y="2216515"/>
          <a:ext cx="1325103" cy="13251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Store Navigation</a:t>
          </a:r>
          <a:endParaRPr lang="en-US" sz="1900" kern="1200" dirty="0"/>
        </a:p>
      </dsp:txBody>
      <dsp:txXfrm>
        <a:off x="4388764" y="2216515"/>
        <a:ext cx="1325103" cy="1325103"/>
      </dsp:txXfrm>
    </dsp:sp>
    <dsp:sp modelId="{8796A892-0284-4790-A279-BE3A35EEC140}">
      <dsp:nvSpPr>
        <dsp:cNvPr id="0" name=""/>
        <dsp:cNvSpPr/>
      </dsp:nvSpPr>
      <dsp:spPr>
        <a:xfrm>
          <a:off x="5753397" y="1830867"/>
          <a:ext cx="255244" cy="3184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5753397" y="1830867"/>
        <a:ext cx="255244" cy="318403"/>
      </dsp:txXfrm>
    </dsp:sp>
    <dsp:sp modelId="{A26A0504-70D1-4088-A765-F4C9177D691C}">
      <dsp:nvSpPr>
        <dsp:cNvPr id="0" name=""/>
        <dsp:cNvSpPr/>
      </dsp:nvSpPr>
      <dsp:spPr>
        <a:xfrm>
          <a:off x="6227422" y="1327517"/>
          <a:ext cx="1325103" cy="132510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628C121-03B4-435A-BCE0-AABEEB21575D}">
      <dsp:nvSpPr>
        <dsp:cNvPr id="0" name=""/>
        <dsp:cNvSpPr/>
      </dsp:nvSpPr>
      <dsp:spPr>
        <a:xfrm>
          <a:off x="6443137" y="2184395"/>
          <a:ext cx="1325103" cy="13251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Product Selection</a:t>
          </a:r>
          <a:endParaRPr lang="en-US" sz="1900" kern="1200" dirty="0"/>
        </a:p>
      </dsp:txBody>
      <dsp:txXfrm>
        <a:off x="6443137" y="2184395"/>
        <a:ext cx="1325103" cy="1325103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8F6086A-D334-47C6-BACA-F5D6F8B815AF}">
      <dsp:nvSpPr>
        <dsp:cNvPr id="0" name=""/>
        <dsp:cNvSpPr/>
      </dsp:nvSpPr>
      <dsp:spPr>
        <a:xfrm>
          <a:off x="2682242" y="0"/>
          <a:ext cx="4480560" cy="2249165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kern="1200" dirty="0" smtClean="0"/>
            <a:t>Qualitative Objective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900" kern="1200" dirty="0"/>
        </a:p>
      </dsp:txBody>
      <dsp:txXfrm>
        <a:off x="2682242" y="0"/>
        <a:ext cx="4480560" cy="2249165"/>
      </dsp:txXfrm>
    </dsp:sp>
    <dsp:sp modelId="{6678052B-4B2D-41FE-9985-4DDE771B37E8}">
      <dsp:nvSpPr>
        <dsp:cNvPr id="0" name=""/>
        <dsp:cNvSpPr/>
      </dsp:nvSpPr>
      <dsp:spPr>
        <a:xfrm>
          <a:off x="304797" y="328527"/>
          <a:ext cx="2377444" cy="159326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Phase 1</a:t>
          </a:r>
          <a:endParaRPr lang="en-US" sz="4400" kern="1200" dirty="0"/>
        </a:p>
      </dsp:txBody>
      <dsp:txXfrm>
        <a:off x="304797" y="328527"/>
        <a:ext cx="2377444" cy="1593263"/>
      </dsp:txXfrm>
    </dsp:sp>
    <dsp:sp modelId="{8A6E50F6-9FF5-4B31-9799-60B3EC46B384}">
      <dsp:nvSpPr>
        <dsp:cNvPr id="0" name=""/>
        <dsp:cNvSpPr/>
      </dsp:nvSpPr>
      <dsp:spPr>
        <a:xfrm>
          <a:off x="2606050" y="2474658"/>
          <a:ext cx="4632943" cy="2249165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kern="1200" dirty="0" smtClean="0"/>
            <a:t>Quantitative Objective</a:t>
          </a:r>
          <a:endParaRPr lang="en-US" sz="2900" kern="1200" dirty="0"/>
        </a:p>
      </dsp:txBody>
      <dsp:txXfrm>
        <a:off x="2606050" y="2474658"/>
        <a:ext cx="4632943" cy="2249165"/>
      </dsp:txXfrm>
    </dsp:sp>
    <dsp:sp modelId="{8BBDA9FF-0FEF-43D1-AF77-13D36228B129}">
      <dsp:nvSpPr>
        <dsp:cNvPr id="0" name=""/>
        <dsp:cNvSpPr/>
      </dsp:nvSpPr>
      <dsp:spPr>
        <a:xfrm>
          <a:off x="228605" y="2802609"/>
          <a:ext cx="2377444" cy="1593263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Phase 2</a:t>
          </a:r>
          <a:endParaRPr lang="en-US" sz="4400" kern="1200" dirty="0"/>
        </a:p>
      </dsp:txBody>
      <dsp:txXfrm>
        <a:off x="228605" y="2802609"/>
        <a:ext cx="2377444" cy="1593263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8F6086A-D334-47C6-BACA-F5D6F8B815AF}">
      <dsp:nvSpPr>
        <dsp:cNvPr id="0" name=""/>
        <dsp:cNvSpPr/>
      </dsp:nvSpPr>
      <dsp:spPr>
        <a:xfrm>
          <a:off x="2682242" y="0"/>
          <a:ext cx="4480560" cy="2249165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kern="1200" dirty="0" smtClean="0"/>
            <a:t>Qualitative Objective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900" kern="1200" dirty="0"/>
        </a:p>
      </dsp:txBody>
      <dsp:txXfrm>
        <a:off x="2682242" y="0"/>
        <a:ext cx="4480560" cy="2249165"/>
      </dsp:txXfrm>
    </dsp:sp>
    <dsp:sp modelId="{6678052B-4B2D-41FE-9985-4DDE771B37E8}">
      <dsp:nvSpPr>
        <dsp:cNvPr id="0" name=""/>
        <dsp:cNvSpPr/>
      </dsp:nvSpPr>
      <dsp:spPr>
        <a:xfrm>
          <a:off x="304797" y="328527"/>
          <a:ext cx="2377444" cy="159326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Phase 1</a:t>
          </a:r>
          <a:endParaRPr lang="en-US" sz="4400" kern="1200" dirty="0"/>
        </a:p>
      </dsp:txBody>
      <dsp:txXfrm>
        <a:off x="304797" y="328527"/>
        <a:ext cx="2377444" cy="1593263"/>
      </dsp:txXfrm>
    </dsp:sp>
    <dsp:sp modelId="{8A6E50F6-9FF5-4B31-9799-60B3EC46B384}">
      <dsp:nvSpPr>
        <dsp:cNvPr id="0" name=""/>
        <dsp:cNvSpPr/>
      </dsp:nvSpPr>
      <dsp:spPr>
        <a:xfrm>
          <a:off x="2606050" y="2474658"/>
          <a:ext cx="4632943" cy="2249165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kern="1200" dirty="0" smtClean="0"/>
            <a:t>Quantitative Objective</a:t>
          </a:r>
          <a:endParaRPr lang="en-US" sz="2900" kern="1200" dirty="0"/>
        </a:p>
      </dsp:txBody>
      <dsp:txXfrm>
        <a:off x="2606050" y="2474658"/>
        <a:ext cx="4632943" cy="2249165"/>
      </dsp:txXfrm>
    </dsp:sp>
    <dsp:sp modelId="{8BBDA9FF-0FEF-43D1-AF77-13D36228B129}">
      <dsp:nvSpPr>
        <dsp:cNvPr id="0" name=""/>
        <dsp:cNvSpPr/>
      </dsp:nvSpPr>
      <dsp:spPr>
        <a:xfrm>
          <a:off x="228605" y="2802609"/>
          <a:ext cx="2377444" cy="1593263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Phase 2</a:t>
          </a:r>
          <a:endParaRPr lang="en-US" sz="4400" kern="1200" dirty="0"/>
        </a:p>
      </dsp:txBody>
      <dsp:txXfrm>
        <a:off x="228605" y="2802609"/>
        <a:ext cx="2377444" cy="15932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6" cy="49164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4010" y="0"/>
            <a:ext cx="2887186" cy="49164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2EDE586-41DF-47AC-8BD1-1D1B2EB50A19}" type="datetimeFigureOut">
              <a:rPr lang="en-US"/>
              <a:pPr>
                <a:defRPr/>
              </a:pPr>
              <a:t>4/8/2011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39620"/>
            <a:ext cx="2887186" cy="4916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4010" y="9339620"/>
            <a:ext cx="2887186" cy="4916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10115D-A559-4DD6-8483-E1C7D14DDB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6" cy="49164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4010" y="0"/>
            <a:ext cx="2887186" cy="49164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0759959-05C8-4D07-AF94-08A95D57E43B}" type="datetimeFigureOut">
              <a:rPr lang="en-US"/>
              <a:pPr>
                <a:defRPr/>
              </a:pPr>
              <a:t>4/8/2011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74713" y="738188"/>
            <a:ext cx="4914900" cy="3686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274" y="4670663"/>
            <a:ext cx="5330190" cy="4424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39620"/>
            <a:ext cx="2887186" cy="4916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4010" y="9339620"/>
            <a:ext cx="2887186" cy="4916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E29A99C-4AAB-43B6-9612-1E955EDA4B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B8846FC-2815-41C1-9E86-BA6817F0358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91EFBC-6395-4B10-989E-C3D3FA6F51A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Market positioning. 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EB1066-AE30-47EC-BCAD-BB3363AD1D9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Purchasing process.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r>
              <a:rPr lang="en-US" smtClean="0"/>
              <a:t>We understand this process and base our campaign on it. 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E3964C6-3E3E-4E5E-BF11-883311C8CC9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Our target audience for ad campaign are going to be children aged 5 to 13 yrs of age. 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5A1AEB-382A-48B9-9D6E-900FC1CCC78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Our target audience for ad campaign are going to be children aged 5 to 13 yrs of age. 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EC62E73-5229-4D11-9D00-229EBA864DF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Our target audience for ad campaign are going to be children aged 5 to 13 yrs of age. 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4EF272D-D8FA-4CA3-A327-BCA80A8BEC2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29A99C-4AAB-43B6-9612-1E955EDA4BE4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0C4EB8-37A8-4166-9CA2-9861E178329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Hersheys largest chocolate manufacturer in the USA. 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r>
              <a:rPr lang="en-US" smtClean="0"/>
              <a:t>Tasting of york chocolate.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7FB7CCA-BB9C-42B7-97DE-4C22EFE7C88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>
                <a:solidFill>
                  <a:schemeClr val="bg1"/>
                </a:solidFill>
              </a:rPr>
              <a:t>Gill capital as Hershey’s representative in Singapore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71ACD77-6AB9-45B2-9FDF-FEE06AEB3ED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Over here we have identified several variables that would affect the sales of </a:t>
            </a:r>
            <a:r>
              <a:rPr lang="en-US" dirty="0" err="1" smtClean="0"/>
              <a:t>hershey’s</a:t>
            </a:r>
            <a:r>
              <a:rPr lang="en-US" dirty="0" smtClean="0"/>
              <a:t> product,</a:t>
            </a:r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Of which the 2 main branches would be Advertising and Understanding the current market, picking up key trends.</a:t>
            </a:r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Only through a firm understanding of the market would it enable us to develop an integrated marketing campaign efficiently.</a:t>
            </a: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E80007-4585-4172-A2F9-C417365C5BD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According to our research, these are the market trends that our group has identified.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0EA1B3-AD51-432D-BC65-8A979538478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According to our research, these are the market trends that our group has identified.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BE6AC-7788-4562-B9B4-6DE21729F60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According to our research, these are the market trends that our group has identified. 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B37E305-7EF3-4D5F-BAA1-B27A6672F0D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056C5C-B066-4DAA-A7E0-65D9EC3CDDB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6F96AE-F3AA-4130-A7F3-74F84C886C8B}" type="datetime1">
              <a:rPr lang="en-US" smtClean="0"/>
              <a:pPr>
                <a:defRPr/>
              </a:pPr>
              <a:t>4/8/2011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AE537B-9482-4199-B386-B390664FE2F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9764D-0BEA-478E-8057-730A75C59E1A}" type="datetime1">
              <a:rPr lang="en-US" smtClean="0"/>
              <a:pPr>
                <a:defRPr/>
              </a:pPr>
              <a:t>4/8/2011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475CBD-2696-4A0B-BD16-737CEB03F7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19A83-A903-43C0-8D3F-83E3539312E6}" type="datetime1">
              <a:rPr lang="en-US" smtClean="0"/>
              <a:pPr>
                <a:defRPr/>
              </a:pPr>
              <a:t>4/8/2011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E570EC-A7EB-4347-AF47-3839CDC529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buSzPct val="100000"/>
              <a:buFont typeface="Wingdings" pitchFamily="2" charset="2"/>
              <a:buChar char="§"/>
              <a:defRPr/>
            </a:lvl1pPr>
            <a:lvl2pPr>
              <a:buClr>
                <a:schemeClr val="bg1"/>
              </a:buClr>
              <a:buFont typeface="Courier New" pitchFamily="49" charset="0"/>
              <a:buChar char="o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E17B5D-5307-4FCB-9237-AD56CB070424}" type="datetime1">
              <a:rPr lang="en-US" smtClean="0"/>
              <a:pPr>
                <a:defRPr/>
              </a:pPr>
              <a:t>4/8/2011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893E66-2ECC-4C13-BE32-81EB59639E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006C5-0A4A-4A17-88DB-D53E75BFEB31}" type="datetime1">
              <a:rPr lang="en-US" smtClean="0"/>
              <a:pPr>
                <a:defRPr/>
              </a:pPr>
              <a:t>4/8/2011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2BD33-967B-4A7C-A2E5-E3CF718FD5A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2EA68-1A36-474C-8FDA-F203BB3CBAD8}" type="datetime1">
              <a:rPr lang="en-US" smtClean="0"/>
              <a:pPr>
                <a:defRPr/>
              </a:pPr>
              <a:t>4/8/2011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F4694-0B47-4497-A633-0EB947DFF5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A6141-70BA-4423-9712-6E4C16ED7EDC}" type="datetime1">
              <a:rPr lang="en-US" smtClean="0"/>
              <a:pPr>
                <a:defRPr/>
              </a:pPr>
              <a:t>4/8/2011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3E05D-0F3B-41BF-B3FD-B74A520598A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AC29EF-F5B4-4535-95EE-EE20469CB690}" type="datetime1">
              <a:rPr lang="en-US" smtClean="0"/>
              <a:pPr>
                <a:defRPr/>
              </a:pPr>
              <a:t>4/8/2011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B3D95A-0C37-450C-A644-BD45669E10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0A3D0-0E33-4A3E-A758-25983B93E77B}" type="datetime1">
              <a:rPr lang="en-US" smtClean="0"/>
              <a:pPr>
                <a:defRPr/>
              </a:pPr>
              <a:t>4/8/2011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2EAA2E-7B99-4499-9D5E-8343B20181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12C73A-0C6E-4BA2-A0D0-71BFE41F22A2}" type="datetime1">
              <a:rPr lang="en-US" smtClean="0"/>
              <a:pPr>
                <a:defRPr/>
              </a:pPr>
              <a:t>4/8/2011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884A1-7191-4F62-8AC3-D96985988BD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04E807-7774-4612-9146-E9CBF402A642}" type="datetime1">
              <a:rPr lang="en-US" smtClean="0"/>
              <a:pPr>
                <a:defRPr/>
              </a:pPr>
              <a:t>4/8/2011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D23230-8A38-4010-BB3B-3F82C1F2E48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9B349E7-C5DC-4FE3-BAC7-543B7AEC4402}" type="datetime1">
              <a:rPr lang="en-US" smtClean="0"/>
              <a:pPr>
                <a:defRPr/>
              </a:pPr>
              <a:t>4/8/2011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BBB7F51-5EE4-46C5-A82C-DF1A91716AE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62626"/>
        </a:buClr>
        <a:buSzPct val="100000"/>
        <a:buFont typeface="Wingdings" pitchFamily="2" charset="2"/>
        <a:buChar char="q"/>
        <a:defRPr sz="3200" kern="1200">
          <a:solidFill>
            <a:srgbClr val="1E1C1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Microsoft_Office_Excel_97-2003_Worksheet1.xls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6200" y="3078163"/>
            <a:ext cx="9144000" cy="31702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Times New Roman" pitchFamily="18" charset="0"/>
              </a:rPr>
              <a:t>Proposed Ad Campaign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Times New Roman" pitchFamily="18" charset="0"/>
              </a:rPr>
              <a:t>For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Times New Roman" pitchFamily="18" charset="0"/>
              </a:rPr>
              <a:t>The Hershey’s Company</a:t>
            </a:r>
            <a:br>
              <a:rPr lang="en-US" sz="40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Times New Roman" pitchFamily="18" charset="0"/>
              </a:rPr>
            </a:br>
            <a:r>
              <a:rPr lang="en-US" sz="40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Times New Roman" pitchFamily="18" charset="0"/>
              </a:rPr>
              <a:t/>
            </a:r>
            <a:br>
              <a:rPr lang="en-US" sz="40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Times New Roman" pitchFamily="18" charset="0"/>
              </a:rPr>
            </a:br>
            <a:r>
              <a:rPr lang="en-US" sz="40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Times New Roman" pitchFamily="18" charset="0"/>
              </a:rPr>
              <a:t>8</a:t>
            </a:r>
            <a:r>
              <a:rPr lang="en-US" sz="4000" baseline="300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Times New Roman" pitchFamily="18" charset="0"/>
              </a:rPr>
              <a:t>th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Times New Roman" pitchFamily="18" charset="0"/>
              </a:rPr>
              <a:t> April 2011</a:t>
            </a:r>
          </a:p>
        </p:txBody>
      </p:sp>
      <p:pic>
        <p:nvPicPr>
          <p:cNvPr id="4" name="Picture 3" descr="logo_wh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0625" y="282575"/>
            <a:ext cx="7115175" cy="2689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E537B-9482-4199-B386-B390664FE2F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0038"/>
            <a:ext cx="91440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+mn-lt"/>
                <a:cs typeface="+mn-cs"/>
              </a:rPr>
              <a:t>Hershey’s Business | </a:t>
            </a:r>
            <a:r>
              <a:rPr lang="en-US" sz="2400" dirty="0">
                <a:latin typeface="+mn-lt"/>
                <a:cs typeface="+mn-cs"/>
              </a:rPr>
              <a:t>Market Analysis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+mn-lt"/>
                <a:cs typeface="+mn-cs"/>
              </a:rPr>
              <a:t>| Ad Campaign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2057400" y="1974850"/>
            <a:ext cx="6096000" cy="221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>
                <a:latin typeface="Calibri" pitchFamily="34" charset="0"/>
              </a:rPr>
              <a:t> Opportunities</a:t>
            </a:r>
            <a:endParaRPr lang="en-US" u="sng">
              <a:latin typeface="Calibri" pitchFamily="34" charset="0"/>
            </a:endParaRPr>
          </a:p>
          <a:p>
            <a:pPr lvl="1">
              <a:buFont typeface="Courier New" pitchFamily="49" charset="0"/>
              <a:buChar char="o"/>
            </a:pPr>
            <a:r>
              <a:rPr lang="en-US">
                <a:latin typeface="Calibri" pitchFamily="34" charset="0"/>
              </a:rPr>
              <a:t> Capitalize on the success of Resorts World Singapore</a:t>
            </a:r>
          </a:p>
          <a:p>
            <a:pPr lvl="1">
              <a:buFont typeface="Courier New" pitchFamily="49" charset="0"/>
              <a:buChar char="o"/>
            </a:pPr>
            <a:r>
              <a:rPr lang="en-US">
                <a:latin typeface="Calibri" pitchFamily="34" charset="0"/>
              </a:rPr>
              <a:t> Use of boutique store to position brand in Singapore </a:t>
            </a:r>
          </a:p>
          <a:p>
            <a:pPr lvl="1">
              <a:buFont typeface="Courier New" pitchFamily="49" charset="0"/>
              <a:buChar char="o"/>
            </a:pPr>
            <a:r>
              <a:rPr lang="en-US">
                <a:latin typeface="Calibri" pitchFamily="34" charset="0"/>
              </a:rPr>
              <a:t> Innovative packaging ideas based on local cultures</a:t>
            </a:r>
          </a:p>
          <a:p>
            <a:pPr lvl="1">
              <a:buFont typeface="Courier New" pitchFamily="49" charset="0"/>
              <a:buChar char="o"/>
            </a:pPr>
            <a:endParaRPr lang="en-US">
              <a:solidFill>
                <a:schemeClr val="bg1"/>
              </a:solidFill>
              <a:latin typeface="Calibri" pitchFamily="34" charset="0"/>
            </a:endParaRPr>
          </a:p>
          <a:p>
            <a:pPr>
              <a:buFont typeface="Arial" charset="0"/>
              <a:buChar char="•"/>
            </a:pPr>
            <a:endParaRPr lang="en-US">
              <a:solidFill>
                <a:schemeClr val="bg1"/>
              </a:solidFill>
              <a:latin typeface="Calibri" pitchFamily="34" charset="0"/>
            </a:endParaRPr>
          </a:p>
          <a:p>
            <a:endParaRPr lang="en-US" sz="24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2057400" y="4191000"/>
            <a:ext cx="4572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>
                <a:latin typeface="Calibri" pitchFamily="34" charset="0"/>
              </a:rPr>
              <a:t> Threat</a:t>
            </a:r>
            <a:endParaRPr lang="en-US" u="sng">
              <a:latin typeface="Calibri" pitchFamily="34" charset="0"/>
            </a:endParaRPr>
          </a:p>
          <a:p>
            <a:pPr lvl="1">
              <a:buFont typeface="Courier New" pitchFamily="49" charset="0"/>
              <a:buChar char="o"/>
            </a:pPr>
            <a:r>
              <a:rPr lang="en-US">
                <a:latin typeface="Calibri" pitchFamily="34" charset="0"/>
              </a:rPr>
              <a:t> Competitors offering similar products</a:t>
            </a:r>
          </a:p>
          <a:p>
            <a:pPr lvl="1">
              <a:buFont typeface="Courier New" pitchFamily="49" charset="0"/>
              <a:buChar char="o"/>
            </a:pPr>
            <a:r>
              <a:rPr lang="en-US">
                <a:latin typeface="Calibri" pitchFamily="34" charset="0"/>
              </a:rPr>
              <a:t> Unpredictable economic conditions</a:t>
            </a:r>
          </a:p>
        </p:txBody>
      </p:sp>
      <p:pic>
        <p:nvPicPr>
          <p:cNvPr id="11269" name="Picture 5" descr="C:\Documents and Settings\u0806949\Desktop\presentation folder\RWS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828800"/>
            <a:ext cx="220821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 descr="C:\Documents and Settings\u0806949\Desktop\presentation folder\CocoatreeLogo-150x15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3981450"/>
            <a:ext cx="1428750" cy="1428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-11113" y="646113"/>
            <a:ext cx="9002713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+mn-lt"/>
                <a:cs typeface="+mn-cs"/>
              </a:rPr>
              <a:t>Trends and Environment |  </a:t>
            </a:r>
            <a:r>
              <a:rPr lang="en-US" sz="3200" dirty="0">
                <a:solidFill>
                  <a:schemeClr val="accent6"/>
                </a:solidFill>
                <a:latin typeface="+mn-lt"/>
                <a:cs typeface="+mn-cs"/>
              </a:rPr>
              <a:t>SWOT</a:t>
            </a:r>
            <a:r>
              <a:rPr lang="en-US" sz="3200" dirty="0">
                <a:solidFill>
                  <a:srgbClr val="FFFF00"/>
                </a:solidFill>
                <a:latin typeface="+mn-lt"/>
                <a:cs typeface="+mn-cs"/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+mn-lt"/>
                <a:cs typeface="+mn-cs"/>
              </a:rPr>
              <a:t> | Positioning</a:t>
            </a:r>
            <a:endParaRPr lang="en-US" sz="2400" dirty="0">
              <a:solidFill>
                <a:srgbClr val="FFFF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0038"/>
            <a:ext cx="91440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+mn-lt"/>
                <a:cs typeface="+mn-cs"/>
              </a:rPr>
              <a:t>Hershey’s Business | </a:t>
            </a:r>
            <a:r>
              <a:rPr lang="en-US" sz="2400" dirty="0">
                <a:latin typeface="+mn-lt"/>
                <a:cs typeface="+mn-cs"/>
              </a:rPr>
              <a:t>Market Analysis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+mn-lt"/>
                <a:cs typeface="+mn-cs"/>
              </a:rPr>
              <a:t>| Ad Campaign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762000"/>
            <a:ext cx="9002713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+mn-lt"/>
                <a:cs typeface="+mn-cs"/>
              </a:rPr>
              <a:t>Trends and Environment |  SWOT |  </a:t>
            </a:r>
            <a:r>
              <a:rPr lang="en-US" sz="3200" dirty="0">
                <a:solidFill>
                  <a:schemeClr val="accent6"/>
                </a:solidFill>
                <a:latin typeface="+mn-lt"/>
                <a:cs typeface="+mn-cs"/>
              </a:rPr>
              <a:t>Positioning</a:t>
            </a:r>
            <a:endParaRPr lang="en-US" sz="2400" dirty="0">
              <a:solidFill>
                <a:schemeClr val="accent6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rot="5400000" flipH="1" flipV="1">
            <a:off x="2595562" y="3735388"/>
            <a:ext cx="3960813" cy="1588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828800" y="3808413"/>
            <a:ext cx="5562600" cy="158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294" name="Picture 3" descr="C:\Documents and Settings\u0806949\Desktop\presentation folder\candylicious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752600"/>
            <a:ext cx="1531938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5" name="TextBox 26"/>
          <p:cNvSpPr txBox="1">
            <a:spLocks noChangeArrowheads="1"/>
          </p:cNvSpPr>
          <p:nvPr/>
        </p:nvSpPr>
        <p:spPr bwMode="auto">
          <a:xfrm>
            <a:off x="6448425" y="3973513"/>
            <a:ext cx="14509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High Variety</a:t>
            </a:r>
          </a:p>
        </p:txBody>
      </p:sp>
      <p:sp>
        <p:nvSpPr>
          <p:cNvPr id="12296" name="TextBox 27"/>
          <p:cNvSpPr txBox="1">
            <a:spLocks noChangeArrowheads="1"/>
          </p:cNvSpPr>
          <p:nvPr/>
        </p:nvSpPr>
        <p:spPr bwMode="auto">
          <a:xfrm>
            <a:off x="1371600" y="3973513"/>
            <a:ext cx="13985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Low Variety</a:t>
            </a:r>
          </a:p>
        </p:txBody>
      </p:sp>
      <p:sp>
        <p:nvSpPr>
          <p:cNvPr id="12297" name="TextBox 28"/>
          <p:cNvSpPr txBox="1">
            <a:spLocks noChangeArrowheads="1"/>
          </p:cNvSpPr>
          <p:nvPr/>
        </p:nvSpPr>
        <p:spPr bwMode="auto">
          <a:xfrm>
            <a:off x="4065588" y="1371600"/>
            <a:ext cx="11366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Premium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2298" name="TextBox 29"/>
          <p:cNvSpPr txBox="1">
            <a:spLocks noChangeArrowheads="1"/>
          </p:cNvSpPr>
          <p:nvPr/>
        </p:nvSpPr>
        <p:spPr bwMode="auto">
          <a:xfrm>
            <a:off x="4191000" y="5715000"/>
            <a:ext cx="9255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Budget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12299" name="Picture 6" descr="C:\Documents and Settings\u0806949\Desktop\presentation folder\candy_empir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2819400"/>
            <a:ext cx="13239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0" name="Picture 2" descr="C:\Documents and Settings\u0806949\Desktop\presentation folder\logo.jpg"/>
          <p:cNvPicPr>
            <a:picLocks noChangeAspect="1" noChangeArrowheads="1"/>
          </p:cNvPicPr>
          <p:nvPr/>
        </p:nvPicPr>
        <p:blipFill>
          <a:blip r:embed="rId5" cstate="print"/>
          <a:srcRect l="2409" t="9563" r="14458" b="23508"/>
          <a:stretch>
            <a:fillRect/>
          </a:stretch>
        </p:blipFill>
        <p:spPr bwMode="auto">
          <a:xfrm>
            <a:off x="2286000" y="2606675"/>
            <a:ext cx="1752600" cy="5334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39" name="Picture 6" descr="C:\Documents and Settings\u0806949\Desktop\presentation folder\CocoatreeLogo-150x15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0400" y="4114800"/>
            <a:ext cx="914400" cy="91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0038"/>
            <a:ext cx="91440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+mn-lt"/>
                <a:cs typeface="+mn-cs"/>
              </a:rPr>
              <a:t>Hershey’s Business | Market Analysis | </a:t>
            </a:r>
            <a:r>
              <a:rPr lang="en-US" sz="2400" dirty="0">
                <a:latin typeface="+mn-lt"/>
                <a:cs typeface="+mn-cs"/>
              </a:rPr>
              <a:t>Ad Campaign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graphicFrame>
        <p:nvGraphicFramePr>
          <p:cNvPr id="14" name="Diagram 13"/>
          <p:cNvGraphicFramePr/>
          <p:nvPr/>
        </p:nvGraphicFramePr>
        <p:xfrm>
          <a:off x="838200" y="1244600"/>
          <a:ext cx="7772400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903288" y="1447800"/>
            <a:ext cx="4887912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Overview</a:t>
            </a:r>
          </a:p>
        </p:txBody>
      </p:sp>
      <p:sp>
        <p:nvSpPr>
          <p:cNvPr id="13317" name="TextBox 15"/>
          <p:cNvSpPr txBox="1">
            <a:spLocks noChangeArrowheads="1"/>
          </p:cNvSpPr>
          <p:nvPr/>
        </p:nvSpPr>
        <p:spPr bwMode="auto">
          <a:xfrm>
            <a:off x="990600" y="5373688"/>
            <a:ext cx="772636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Our ad would influence consumer’s decision throughout the purchasing process.</a:t>
            </a:r>
          </a:p>
          <a:p>
            <a:r>
              <a:rPr lang="en-US">
                <a:latin typeface="Calibri" pitchFamily="34" charset="0"/>
              </a:rPr>
              <a:t>Guiding them in their decision making process.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0038"/>
            <a:ext cx="91440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+mn-lt"/>
                <a:cs typeface="+mn-cs"/>
              </a:rPr>
              <a:t>Hershey’s Business | Market Analysis | </a:t>
            </a:r>
            <a:r>
              <a:rPr lang="en-US" sz="2400" dirty="0">
                <a:latin typeface="+mn-lt"/>
                <a:cs typeface="+mn-cs"/>
              </a:rPr>
              <a:t>Ad Campaign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4339" name="TextBox 7"/>
          <p:cNvSpPr txBox="1">
            <a:spLocks noChangeArrowheads="1"/>
          </p:cNvSpPr>
          <p:nvPr/>
        </p:nvSpPr>
        <p:spPr bwMode="auto">
          <a:xfrm>
            <a:off x="1676400" y="3200400"/>
            <a:ext cx="1841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5525" y="1066800"/>
            <a:ext cx="7051675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Times New Roman" pitchFamily="18" charset="0"/>
              </a:rPr>
              <a:t>Understanding our target audience</a:t>
            </a:r>
          </a:p>
        </p:txBody>
      </p:sp>
      <p:pic>
        <p:nvPicPr>
          <p:cNvPr id="14341" name="Picture 4" descr="C:\Documents and Settings\u0806949\Desktop\presentation folder\hersheyKids.png"/>
          <p:cNvPicPr>
            <a:picLocks noChangeAspect="1" noChangeArrowheads="1"/>
          </p:cNvPicPr>
          <p:nvPr/>
        </p:nvPicPr>
        <p:blipFill>
          <a:blip r:embed="rId3" cstate="print"/>
          <a:srcRect b="17445"/>
          <a:stretch>
            <a:fillRect/>
          </a:stretch>
        </p:blipFill>
        <p:spPr bwMode="auto">
          <a:xfrm>
            <a:off x="2590800" y="3114675"/>
            <a:ext cx="3810000" cy="25241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2" name="Cloud Callout 11"/>
          <p:cNvSpPr/>
          <p:nvPr/>
        </p:nvSpPr>
        <p:spPr>
          <a:xfrm>
            <a:off x="5919788" y="1905000"/>
            <a:ext cx="2438400" cy="1981200"/>
          </a:xfrm>
          <a:prstGeom prst="cloudCallout">
            <a:avLst>
              <a:gd name="adj1" fmla="val -54122"/>
              <a:gd name="adj2" fmla="val 6257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I Love Hershey’s Chocolate Bar…</a:t>
            </a:r>
          </a:p>
        </p:txBody>
      </p:sp>
      <p:sp>
        <p:nvSpPr>
          <p:cNvPr id="13" name="Cloud Callout 12"/>
          <p:cNvSpPr/>
          <p:nvPr/>
        </p:nvSpPr>
        <p:spPr>
          <a:xfrm>
            <a:off x="762000" y="1828800"/>
            <a:ext cx="2819400" cy="2133600"/>
          </a:xfrm>
          <a:prstGeom prst="cloudCallout">
            <a:avLst>
              <a:gd name="adj1" fmla="val 39287"/>
              <a:gd name="adj2" fmla="val 5630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Nothing beats Hershey’s Kisses…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0038"/>
            <a:ext cx="91440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+mn-lt"/>
                <a:cs typeface="+mn-cs"/>
              </a:rPr>
              <a:t>Hershey’s Business | Market Analysis | </a:t>
            </a:r>
            <a:r>
              <a:rPr lang="en-US" sz="2400" dirty="0">
                <a:latin typeface="+mn-lt"/>
                <a:cs typeface="+mn-cs"/>
              </a:rPr>
              <a:t>Ad Campaign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85800"/>
            <a:ext cx="2263775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chemeClr val="accent6"/>
                </a:solidFill>
                <a:latin typeface="+mn-lt"/>
                <a:cs typeface="+mn-cs"/>
              </a:rPr>
              <a:t>The Big Idea</a:t>
            </a:r>
          </a:p>
        </p:txBody>
      </p:sp>
      <p:sp>
        <p:nvSpPr>
          <p:cNvPr id="15364" name="Rectangle 10"/>
          <p:cNvSpPr>
            <a:spLocks noChangeArrowheads="1"/>
          </p:cNvSpPr>
          <p:nvPr/>
        </p:nvSpPr>
        <p:spPr bwMode="auto">
          <a:xfrm>
            <a:off x="3163888" y="5334000"/>
            <a:ext cx="354171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SG" sz="3200">
                <a:latin typeface="Calibri" pitchFamily="34" charset="0"/>
              </a:rPr>
              <a:t>“Fun in the Sun!” </a:t>
            </a:r>
            <a:endParaRPr lang="en-US" sz="3200">
              <a:latin typeface="Calibri" pitchFamily="34" charset="0"/>
            </a:endParaRPr>
          </a:p>
        </p:txBody>
      </p:sp>
      <p:pic>
        <p:nvPicPr>
          <p:cNvPr id="12290" name="Picture 2" descr="C:\Documents and Settings\u0806949\Desktop\presentation folder\HersheyFamil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295400"/>
            <a:ext cx="4572000" cy="382811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www.hersheysstore.com/imagesEdp/p113212.jpg"/>
          <p:cNvPicPr>
            <a:picLocks noChangeAspect="1" noChangeArrowheads="1"/>
          </p:cNvPicPr>
          <p:nvPr/>
        </p:nvPicPr>
        <p:blipFill>
          <a:blip r:embed="rId3" cstate="print"/>
          <a:srcRect l="11320" r="32713" b="58781"/>
          <a:stretch>
            <a:fillRect/>
          </a:stretch>
        </p:blipFill>
        <p:spPr bwMode="auto">
          <a:xfrm rot="-1080000">
            <a:off x="5205413" y="3627438"/>
            <a:ext cx="4805362" cy="353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0" y="300038"/>
            <a:ext cx="91440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+mn-lt"/>
                <a:cs typeface="+mn-cs"/>
              </a:rPr>
              <a:t>Hershey’s Business | Market Analysis | </a:t>
            </a:r>
            <a:r>
              <a:rPr lang="en-US" sz="2400" dirty="0">
                <a:latin typeface="+mn-lt"/>
                <a:cs typeface="+mn-cs"/>
              </a:rPr>
              <a:t>Ad Campaign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85800"/>
            <a:ext cx="2263775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chemeClr val="accent6"/>
                </a:solidFill>
                <a:latin typeface="+mn-lt"/>
                <a:cs typeface="+mn-cs"/>
              </a:rPr>
              <a:t>The Big Idea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5240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Wingdings" pitchFamily="2" charset="2"/>
              <a:buChar char="q"/>
              <a:defRPr/>
            </a:pPr>
            <a:r>
              <a:rPr lang="en-SG" sz="3200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 Execution style - Hershey bear as our personality symbol. 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Wingdings" pitchFamily="2" charset="2"/>
              <a:buChar char="q"/>
              <a:defRPr/>
            </a:pPr>
            <a:r>
              <a:rPr lang="en-SG" sz="3200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 Emotional appeal - happiness, cuddliness and sweetness, fun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Wingdings" pitchFamily="2" charset="2"/>
              <a:buChar char="q"/>
              <a:defRPr/>
            </a:pPr>
            <a:r>
              <a:rPr lang="en-SG" sz="3200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 Focus: </a:t>
            </a:r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r>
              <a:rPr lang="en-SG" sz="2800" dirty="0">
                <a:latin typeface="+mn-lt"/>
                <a:cs typeface="+mn-cs"/>
              </a:rPr>
              <a:t>Kisses</a:t>
            </a:r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r>
              <a:rPr lang="en-SG" sz="2800" dirty="0">
                <a:latin typeface="+mn-lt"/>
                <a:cs typeface="+mn-cs"/>
              </a:rPr>
              <a:t>Hershey’s Chocolate Bar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0000"/>
              <a:defRPr/>
            </a:pPr>
            <a:endParaRPr lang="en-US" sz="3200" dirty="0">
              <a:solidFill>
                <a:schemeClr val="bg2">
                  <a:lumMod val="1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2"/>
          <p:cNvSpPr txBox="1">
            <a:spLocks noChangeArrowheads="1"/>
          </p:cNvSpPr>
          <p:nvPr/>
        </p:nvSpPr>
        <p:spPr bwMode="auto">
          <a:xfrm>
            <a:off x="457200" y="381000"/>
            <a:ext cx="8382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>
                <a:latin typeface="Calibri" pitchFamily="34" charset="0"/>
              </a:rPr>
              <a:t>Our Advertising Campaign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838200" y="1219200"/>
          <a:ext cx="74676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228600" y="1143000"/>
            <a:ext cx="27162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Qualitative Objective</a:t>
            </a:r>
            <a:endParaRPr lang="en-US" sz="2000"/>
          </a:p>
        </p:txBody>
      </p:sp>
      <p:sp>
        <p:nvSpPr>
          <p:cNvPr id="18435" name="Rectangle 8"/>
          <p:cNvSpPr>
            <a:spLocks noChangeArrowheads="1"/>
          </p:cNvSpPr>
          <p:nvPr/>
        </p:nvSpPr>
        <p:spPr bwMode="auto">
          <a:xfrm>
            <a:off x="2209800" y="4811713"/>
            <a:ext cx="24876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Supporting Tactics</a:t>
            </a:r>
            <a:endParaRPr lang="en-US" sz="2000"/>
          </a:p>
        </p:txBody>
      </p:sp>
      <p:grpSp>
        <p:nvGrpSpPr>
          <p:cNvPr id="18436" name="Group 10"/>
          <p:cNvGrpSpPr>
            <a:grpSpLocks/>
          </p:cNvGrpSpPr>
          <p:nvPr/>
        </p:nvGrpSpPr>
        <p:grpSpPr bwMode="auto">
          <a:xfrm>
            <a:off x="76200" y="152400"/>
            <a:ext cx="1920875" cy="914400"/>
            <a:chOff x="304797" y="328527"/>
            <a:chExt cx="2377444" cy="1593263"/>
          </a:xfrm>
        </p:grpSpPr>
        <p:sp>
          <p:nvSpPr>
            <p:cNvPr id="12" name="Rounded Rectangle 11"/>
            <p:cNvSpPr/>
            <p:nvPr/>
          </p:nvSpPr>
          <p:spPr>
            <a:xfrm>
              <a:off x="304797" y="328527"/>
              <a:ext cx="2377444" cy="159326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383390" y="458534"/>
              <a:ext cx="2220258" cy="11977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67640" tIns="83820" rIns="167640" bIns="83820" spcCol="1270" anchor="ctr"/>
            <a:lstStyle/>
            <a:p>
              <a:pPr algn="ctr" defTabSz="1955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3600" dirty="0"/>
                <a:t>Phase I</a:t>
              </a:r>
            </a:p>
          </p:txBody>
        </p:sp>
      </p:grpSp>
      <p:sp>
        <p:nvSpPr>
          <p:cNvPr id="25" name="Right Arrow 24"/>
          <p:cNvSpPr/>
          <p:nvPr/>
        </p:nvSpPr>
        <p:spPr>
          <a:xfrm>
            <a:off x="228600" y="914400"/>
            <a:ext cx="3200400" cy="12192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990600" y="2133600"/>
            <a:ext cx="3200400" cy="11430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2286000" y="4572000"/>
            <a:ext cx="3200400" cy="12954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1524000" y="3429000"/>
            <a:ext cx="3200400" cy="11430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8441" name="Rectangle 3"/>
          <p:cNvSpPr>
            <a:spLocks noChangeArrowheads="1"/>
          </p:cNvSpPr>
          <p:nvPr/>
        </p:nvSpPr>
        <p:spPr bwMode="auto">
          <a:xfrm>
            <a:off x="3810000" y="914400"/>
            <a:ext cx="4572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/>
              <a:t>To increase the liking of the brand among target audience by 10 percent within 2 months.  </a:t>
            </a:r>
          </a:p>
        </p:txBody>
      </p:sp>
      <p:sp>
        <p:nvSpPr>
          <p:cNvPr id="18442" name="Rectangle 4"/>
          <p:cNvSpPr>
            <a:spLocks noChangeArrowheads="1"/>
          </p:cNvSpPr>
          <p:nvPr/>
        </p:nvSpPr>
        <p:spPr bwMode="auto">
          <a:xfrm>
            <a:off x="4648200" y="2362200"/>
            <a:ext cx="41148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/>
              <a:t>Craft emotionally appealing messages with the Hershey bear</a:t>
            </a:r>
          </a:p>
        </p:txBody>
      </p:sp>
      <p:sp>
        <p:nvSpPr>
          <p:cNvPr id="18443" name="Rectangle 7"/>
          <p:cNvSpPr>
            <a:spLocks noChangeArrowheads="1"/>
          </p:cNvSpPr>
          <p:nvPr/>
        </p:nvSpPr>
        <p:spPr bwMode="auto">
          <a:xfrm>
            <a:off x="5181600" y="3581400"/>
            <a:ext cx="2514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000" b="1"/>
              <a:t>Outdoor Ad</a:t>
            </a:r>
          </a:p>
          <a:p>
            <a:pPr marL="342900" indent="-342900">
              <a:buFontTx/>
              <a:buAutoNum type="arabicPeriod"/>
            </a:pPr>
            <a:r>
              <a:rPr lang="en-US" sz="2000" b="1"/>
              <a:t>TV Commercial </a:t>
            </a:r>
          </a:p>
        </p:txBody>
      </p:sp>
      <p:sp>
        <p:nvSpPr>
          <p:cNvPr id="18444" name="Rectangle 9"/>
          <p:cNvSpPr>
            <a:spLocks noChangeArrowheads="1"/>
          </p:cNvSpPr>
          <p:nvPr/>
        </p:nvSpPr>
        <p:spPr bwMode="auto">
          <a:xfrm>
            <a:off x="5867400" y="4724400"/>
            <a:ext cx="2362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000" b="1"/>
              <a:t>Magazines</a:t>
            </a:r>
          </a:p>
          <a:p>
            <a:pPr marL="342900" indent="-342900">
              <a:buFontTx/>
              <a:buAutoNum type="arabicPeriod"/>
            </a:pPr>
            <a:r>
              <a:rPr lang="en-US" sz="2000" b="1"/>
              <a:t>Online Media</a:t>
            </a:r>
          </a:p>
          <a:p>
            <a:pPr marL="342900" indent="-342900">
              <a:buFontTx/>
              <a:buAutoNum type="arabicPeriod"/>
            </a:pPr>
            <a:r>
              <a:rPr lang="en-US" sz="2000" b="1"/>
              <a:t>Cinema</a:t>
            </a:r>
          </a:p>
        </p:txBody>
      </p:sp>
      <p:sp>
        <p:nvSpPr>
          <p:cNvPr id="18445" name="Rectangle 28"/>
          <p:cNvSpPr>
            <a:spLocks noChangeArrowheads="1"/>
          </p:cNvSpPr>
          <p:nvPr/>
        </p:nvSpPr>
        <p:spPr bwMode="auto">
          <a:xfrm>
            <a:off x="381000" y="1295400"/>
            <a:ext cx="27860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Qualitative Objective</a:t>
            </a:r>
            <a:endParaRPr lang="en-US" sz="2000"/>
          </a:p>
        </p:txBody>
      </p:sp>
      <p:sp>
        <p:nvSpPr>
          <p:cNvPr id="18446" name="Rectangle 29"/>
          <p:cNvSpPr>
            <a:spLocks noChangeArrowheads="1"/>
          </p:cNvSpPr>
          <p:nvPr/>
        </p:nvSpPr>
        <p:spPr bwMode="auto">
          <a:xfrm>
            <a:off x="1828800" y="2514600"/>
            <a:ext cx="12112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Strategy</a:t>
            </a:r>
            <a:endParaRPr lang="en-US" sz="2000"/>
          </a:p>
        </p:txBody>
      </p:sp>
      <p:sp>
        <p:nvSpPr>
          <p:cNvPr id="18447" name="Rectangle 30"/>
          <p:cNvSpPr>
            <a:spLocks noChangeArrowheads="1"/>
          </p:cNvSpPr>
          <p:nvPr/>
        </p:nvSpPr>
        <p:spPr bwMode="auto">
          <a:xfrm>
            <a:off x="1828800" y="3810000"/>
            <a:ext cx="17033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Main Tactics</a:t>
            </a:r>
            <a:endParaRPr lang="en-US" sz="2000"/>
          </a:p>
        </p:txBody>
      </p:sp>
      <p:sp>
        <p:nvSpPr>
          <p:cNvPr id="18448" name="Rectangle 31"/>
          <p:cNvSpPr>
            <a:spLocks noChangeArrowheads="1"/>
          </p:cNvSpPr>
          <p:nvPr/>
        </p:nvSpPr>
        <p:spPr bwMode="auto">
          <a:xfrm>
            <a:off x="2362200" y="4964113"/>
            <a:ext cx="24876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Supporting Tactics</a:t>
            </a:r>
            <a:endParaRPr lang="en-US" sz="200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4" descr="http://fc08.deviantart.net/fs70/i/2010/238/3/8/SMRT_Train_in_Singapore_by_parka.jpg"/>
          <p:cNvPicPr>
            <a:picLocks noChangeAspect="1" noChangeArrowheads="1"/>
          </p:cNvPicPr>
          <p:nvPr/>
        </p:nvPicPr>
        <p:blipFill>
          <a:blip r:embed="rId2" cstate="print"/>
          <a:srcRect t="5360" r="8501" b="19791"/>
          <a:stretch>
            <a:fillRect/>
          </a:stretch>
        </p:blipFill>
        <p:spPr bwMode="auto">
          <a:xfrm>
            <a:off x="57150" y="990600"/>
            <a:ext cx="908685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981200" y="381000"/>
            <a:ext cx="5562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Outdoor Advertising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4800600"/>
            <a:ext cx="23622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Transit Advertising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981200" y="381000"/>
            <a:ext cx="5562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Outdoor Advertising</a:t>
            </a:r>
          </a:p>
        </p:txBody>
      </p:sp>
      <p:pic>
        <p:nvPicPr>
          <p:cNvPr id="20483" name="Picture 3" descr="bus.png"/>
          <p:cNvPicPr>
            <a:picLocks noChangeAspect="1"/>
          </p:cNvPicPr>
          <p:nvPr/>
        </p:nvPicPr>
        <p:blipFill>
          <a:blip r:embed="rId2" cstate="print"/>
          <a:srcRect l="6200" t="12222" r="3333" b="11111"/>
          <a:stretch>
            <a:fillRect/>
          </a:stretch>
        </p:blipFill>
        <p:spPr bwMode="auto">
          <a:xfrm>
            <a:off x="-11113" y="228600"/>
            <a:ext cx="9231313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Today’s Presentation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ClrTx/>
              <a:buFont typeface="Wingdings" pitchFamily="2" charset="2"/>
              <a:buChar char="q"/>
              <a:defRPr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What we know about your business </a:t>
            </a:r>
          </a:p>
          <a:p>
            <a:pPr lvl="1" eaLnBrk="1" fontAlgn="auto" hangingPunct="1">
              <a:spcAft>
                <a:spcPts val="0"/>
              </a:spcAft>
              <a:buClrTx/>
              <a:defRPr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Product offerings</a:t>
            </a:r>
          </a:p>
          <a:p>
            <a:pPr lvl="1" eaLnBrk="1" fontAlgn="auto" hangingPunct="1">
              <a:spcAft>
                <a:spcPts val="0"/>
              </a:spcAft>
              <a:buClrTx/>
              <a:defRPr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Presence in Singapore</a:t>
            </a:r>
          </a:p>
          <a:p>
            <a:pPr eaLnBrk="1" fontAlgn="auto" hangingPunct="1">
              <a:spcAft>
                <a:spcPts val="0"/>
              </a:spcAft>
              <a:buClrTx/>
              <a:buFont typeface="Wingdings" pitchFamily="2" charset="2"/>
              <a:buChar char="q"/>
              <a:defRPr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Market analysis</a:t>
            </a:r>
          </a:p>
          <a:p>
            <a:pPr lvl="1" eaLnBrk="1" fontAlgn="auto" hangingPunct="1">
              <a:spcAft>
                <a:spcPts val="0"/>
              </a:spcAft>
              <a:buClrTx/>
              <a:defRPr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Rationale for selected target audience</a:t>
            </a:r>
          </a:p>
          <a:p>
            <a:pPr lvl="1" eaLnBrk="1" fontAlgn="auto" hangingPunct="1">
              <a:spcAft>
                <a:spcPts val="0"/>
              </a:spcAft>
              <a:buClrTx/>
              <a:defRPr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Competitors</a:t>
            </a:r>
          </a:p>
          <a:p>
            <a:pPr eaLnBrk="1" fontAlgn="auto" hangingPunct="1">
              <a:spcAft>
                <a:spcPts val="0"/>
              </a:spcAft>
              <a:buClrTx/>
              <a:buFont typeface="Wingdings" pitchFamily="2" charset="2"/>
              <a:buChar char="q"/>
              <a:defRPr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Our proposed ad campaign</a:t>
            </a:r>
          </a:p>
          <a:p>
            <a:pPr lvl="1" eaLnBrk="1" fontAlgn="auto" hangingPunct="1">
              <a:spcAft>
                <a:spcPts val="0"/>
              </a:spcAft>
              <a:buClrTx/>
              <a:defRPr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The “Big Idea”</a:t>
            </a:r>
          </a:p>
          <a:p>
            <a:pPr lvl="1" eaLnBrk="1" fontAlgn="auto" hangingPunct="1">
              <a:spcAft>
                <a:spcPts val="0"/>
              </a:spcAft>
              <a:buClrTx/>
              <a:defRPr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Implementation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dirty="0" smtClean="0">
              <a:solidFill>
                <a:schemeClr val="bg2">
                  <a:lumMod val="10000"/>
                </a:schemeClr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dirty="0" smtClean="0">
              <a:solidFill>
                <a:schemeClr val="bg2">
                  <a:lumMod val="10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solidFill>
                <a:schemeClr val="bg2">
                  <a:lumMod val="10000"/>
                </a:schemeClr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893E66-2ECC-4C13-BE32-81EB59639E6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981200" y="381000"/>
            <a:ext cx="5562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Outdoor Advertising</a:t>
            </a:r>
          </a:p>
        </p:txBody>
      </p:sp>
      <p:pic>
        <p:nvPicPr>
          <p:cNvPr id="21507" name="Picture 3" descr="bus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mrt.jpg"/>
          <p:cNvPicPr>
            <a:picLocks noChangeAspect="1"/>
          </p:cNvPicPr>
          <p:nvPr/>
        </p:nvPicPr>
        <p:blipFill>
          <a:blip r:embed="rId2" cstate="print"/>
          <a:srcRect l="19579" t="16478" r="9573" b="21390"/>
          <a:stretch>
            <a:fillRect/>
          </a:stretch>
        </p:blipFill>
        <p:spPr bwMode="auto">
          <a:xfrm>
            <a:off x="2133600" y="76200"/>
            <a:ext cx="5334000" cy="661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 l="31667" t="36444" r="39999" b="20000"/>
          <a:stretch>
            <a:fillRect/>
          </a:stretch>
        </p:blipFill>
        <p:spPr bwMode="auto">
          <a:xfrm>
            <a:off x="838200" y="1676400"/>
            <a:ext cx="38862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1981200" y="381000"/>
            <a:ext cx="5562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Outdoor Advertising</a:t>
            </a:r>
          </a:p>
        </p:txBody>
      </p:sp>
      <p:sp>
        <p:nvSpPr>
          <p:cNvPr id="23556" name="TextBox 6"/>
          <p:cNvSpPr txBox="1">
            <a:spLocks noChangeArrowheads="1"/>
          </p:cNvSpPr>
          <p:nvPr/>
        </p:nvSpPr>
        <p:spPr bwMode="auto">
          <a:xfrm>
            <a:off x="152400" y="1123950"/>
            <a:ext cx="2514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u="sng"/>
              <a:t>Mode of Transport</a:t>
            </a:r>
          </a:p>
        </p:txBody>
      </p:sp>
      <p:pic>
        <p:nvPicPr>
          <p:cNvPr id="23557" name="Picture 3"/>
          <p:cNvPicPr>
            <a:picLocks noChangeAspect="1" noChangeArrowheads="1"/>
          </p:cNvPicPr>
          <p:nvPr/>
        </p:nvPicPr>
        <p:blipFill>
          <a:blip r:embed="rId3" cstate="print"/>
          <a:srcRect l="76430" t="52667" r="18768" b="32222"/>
          <a:stretch>
            <a:fillRect/>
          </a:stretch>
        </p:blipFill>
        <p:spPr bwMode="auto">
          <a:xfrm>
            <a:off x="76200" y="1905000"/>
            <a:ext cx="838200" cy="164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4"/>
          <p:cNvPicPr>
            <a:picLocks noChangeAspect="1" noChangeArrowheads="1"/>
          </p:cNvPicPr>
          <p:nvPr/>
        </p:nvPicPr>
        <p:blipFill>
          <a:blip r:embed="rId4" cstate="print"/>
          <a:srcRect l="14999" t="34666" r="38333" b="12889"/>
          <a:stretch>
            <a:fillRect/>
          </a:stretch>
        </p:blipFill>
        <p:spPr bwMode="auto">
          <a:xfrm>
            <a:off x="5029200" y="2438400"/>
            <a:ext cx="38100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9" name="TextBox 9"/>
          <p:cNvSpPr txBox="1">
            <a:spLocks noChangeArrowheads="1"/>
          </p:cNvSpPr>
          <p:nvPr/>
        </p:nvSpPr>
        <p:spPr bwMode="auto">
          <a:xfrm>
            <a:off x="5029200" y="1600200"/>
            <a:ext cx="3429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u="sng"/>
              <a:t>Frequency of taking public transport</a:t>
            </a:r>
          </a:p>
        </p:txBody>
      </p:sp>
      <p:pic>
        <p:nvPicPr>
          <p:cNvPr id="23560" name="Picture 6"/>
          <p:cNvPicPr>
            <a:picLocks noChangeAspect="1" noChangeArrowheads="1"/>
          </p:cNvPicPr>
          <p:nvPr/>
        </p:nvPicPr>
        <p:blipFill>
          <a:blip r:embed="rId5" cstate="print"/>
          <a:srcRect l="61667" t="48222" r="18889" b="43777"/>
          <a:stretch>
            <a:fillRect/>
          </a:stretch>
        </p:blipFill>
        <p:spPr bwMode="auto">
          <a:xfrm>
            <a:off x="5638800" y="5789613"/>
            <a:ext cx="2971800" cy="76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ChangeArrowheads="1"/>
          </p:cNvSpPr>
          <p:nvPr/>
        </p:nvSpPr>
        <p:spPr bwMode="auto">
          <a:xfrm>
            <a:off x="533400" y="1295400"/>
            <a:ext cx="4572000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81200" y="381000"/>
            <a:ext cx="5562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Outdoor Advertising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400" y="1417638"/>
            <a:ext cx="5867400" cy="4525962"/>
          </a:xfrm>
          <a:prstGeom prst="rect">
            <a:avLst/>
          </a:prstGeom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Wingdings" pitchFamily="2" charset="2"/>
              <a:buChar char="q"/>
              <a:defRPr/>
            </a:pPr>
            <a:r>
              <a:rPr lang="en-US" sz="2200" dirty="0"/>
              <a:t>Transit Advertising 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Wingdings" pitchFamily="2" charset="2"/>
              <a:buChar char="q"/>
              <a:defRPr/>
            </a:pPr>
            <a:endParaRPr lang="en-US" sz="2200" dirty="0"/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Wingdings" pitchFamily="2" charset="2"/>
              <a:buChar char="q"/>
              <a:defRPr/>
            </a:pPr>
            <a:r>
              <a:rPr lang="en-US" sz="2200" dirty="0"/>
              <a:t>Buses and bus stops, especially those near school zones. 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Wingdings" pitchFamily="2" charset="2"/>
              <a:buChar char="q"/>
              <a:defRPr/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Wingdings" pitchFamily="2" charset="2"/>
              <a:buChar char="q"/>
              <a:defRPr/>
            </a:pPr>
            <a:r>
              <a:rPr lang="en-US" sz="2200" dirty="0"/>
              <a:t>MRT stations, inside MRT cabins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Wingdings" pitchFamily="2" charset="2"/>
              <a:buChar char="q"/>
              <a:defRPr/>
            </a:pPr>
            <a:r>
              <a:rPr lang="en-US" sz="2200" dirty="0" err="1"/>
              <a:t>Sentosa</a:t>
            </a:r>
            <a:r>
              <a:rPr lang="en-US" sz="2200" dirty="0"/>
              <a:t> Express Station, </a:t>
            </a:r>
            <a:r>
              <a:rPr lang="en-US" sz="2200" dirty="0" err="1"/>
              <a:t>Harbour</a:t>
            </a:r>
            <a:r>
              <a:rPr lang="en-US" sz="2200" dirty="0"/>
              <a:t> Front and along the driveway into Resorts World 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Wingdings" pitchFamily="2" charset="2"/>
              <a:buChar char="q"/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/>
              <a:t>      - Reminder advertising</a:t>
            </a:r>
          </a:p>
          <a:p>
            <a:pPr>
              <a:defRPr/>
            </a:pPr>
            <a:endParaRPr lang="en-US" sz="2200" dirty="0"/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Wingdings" pitchFamily="2" charset="2"/>
              <a:buChar char="q"/>
              <a:defRPr/>
            </a:pPr>
            <a:r>
              <a:rPr lang="en-US" sz="2200" dirty="0"/>
              <a:t>Estimated Cost: $ 1 690 000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Wingdings" pitchFamily="2" charset="2"/>
              <a:buChar char="q"/>
              <a:defRPr/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+mn-lt"/>
              <a:cs typeface="+mn-cs"/>
            </a:endParaRPr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+mn-lt"/>
              <a:cs typeface="+mn-cs"/>
            </a:endParaRPr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Wingdings" pitchFamily="2" charset="2"/>
              <a:buChar char="q"/>
              <a:defRPr/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+mn-lt"/>
              <a:cs typeface="+mn-cs"/>
            </a:endParaRPr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endParaRPr lang="en-US" sz="2200" dirty="0">
              <a:solidFill>
                <a:schemeClr val="bg2">
                  <a:lumMod val="1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24581" name="Picture 6" descr="bus.jpg"/>
          <p:cNvPicPr>
            <a:picLocks noChangeAspect="1"/>
          </p:cNvPicPr>
          <p:nvPr/>
        </p:nvPicPr>
        <p:blipFill>
          <a:blip r:embed="rId2" cstate="print"/>
          <a:srcRect l="5000" t="11111" r="49167"/>
          <a:stretch>
            <a:fillRect/>
          </a:stretch>
        </p:blipFill>
        <p:spPr bwMode="auto">
          <a:xfrm>
            <a:off x="6019800" y="1752600"/>
            <a:ext cx="2905125" cy="422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8" descr="http://slowburn.typepad.com/.a/6a00d8341d21c953ef011278daf1c528a4-800wi"/>
          <p:cNvPicPr>
            <a:picLocks noChangeAspect="1" noChangeArrowheads="1"/>
          </p:cNvPicPr>
          <p:nvPr/>
        </p:nvPicPr>
        <p:blipFill>
          <a:blip r:embed="rId2" cstate="print"/>
          <a:srcRect l="2081" r="783"/>
          <a:stretch>
            <a:fillRect/>
          </a:stretch>
        </p:blipFill>
        <p:spPr bwMode="auto">
          <a:xfrm>
            <a:off x="0" y="76200"/>
            <a:ext cx="91440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-457200" y="152400"/>
            <a:ext cx="3657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200" b="1" dirty="0">
                <a:latin typeface="+mj-lt"/>
                <a:ea typeface="+mj-ea"/>
                <a:cs typeface="+mj-cs"/>
              </a:rPr>
              <a:t>Television 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sz="4200" b="1" dirty="0">
                <a:latin typeface="+mj-lt"/>
                <a:ea typeface="+mj-ea"/>
                <a:cs typeface="+mj-cs"/>
              </a:rPr>
              <a:t>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19400" y="228600"/>
            <a:ext cx="3657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Story Board</a:t>
            </a:r>
          </a:p>
        </p:txBody>
      </p:sp>
      <p:pic>
        <p:nvPicPr>
          <p:cNvPr id="26627" name="Picture 2" descr="Storyboard 1.jpg"/>
          <p:cNvPicPr>
            <a:picLocks noChangeAspect="1"/>
          </p:cNvPicPr>
          <p:nvPr/>
        </p:nvPicPr>
        <p:blipFill>
          <a:blip r:embed="rId2" cstate="print"/>
          <a:srcRect l="5952" t="17778" r="33333" b="57816"/>
          <a:stretch>
            <a:fillRect/>
          </a:stretch>
        </p:blipFill>
        <p:spPr bwMode="auto">
          <a:xfrm>
            <a:off x="0" y="990600"/>
            <a:ext cx="9107488" cy="513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Storyboard 1.jpg"/>
          <p:cNvPicPr>
            <a:picLocks noChangeAspect="1"/>
          </p:cNvPicPr>
          <p:nvPr/>
        </p:nvPicPr>
        <p:blipFill>
          <a:blip r:embed="rId2" cstate="print"/>
          <a:srcRect l="5952" t="43867" r="33333" b="32567"/>
          <a:stretch>
            <a:fillRect/>
          </a:stretch>
        </p:blipFill>
        <p:spPr bwMode="auto">
          <a:xfrm>
            <a:off x="0" y="1066800"/>
            <a:ext cx="915987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895600" y="228600"/>
            <a:ext cx="3657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Story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95600" y="228600"/>
            <a:ext cx="3657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Story Board</a:t>
            </a:r>
          </a:p>
        </p:txBody>
      </p:sp>
      <p:pic>
        <p:nvPicPr>
          <p:cNvPr id="28675" name="Picture 2" descr="Storyboard 1.jpg"/>
          <p:cNvPicPr>
            <a:picLocks noChangeAspect="1"/>
          </p:cNvPicPr>
          <p:nvPr/>
        </p:nvPicPr>
        <p:blipFill>
          <a:blip r:embed="rId2" cstate="print"/>
          <a:srcRect l="5994" t="69418" r="32710" b="6709"/>
          <a:stretch>
            <a:fillRect/>
          </a:stretch>
        </p:blipFill>
        <p:spPr bwMode="auto">
          <a:xfrm>
            <a:off x="-123825" y="1066800"/>
            <a:ext cx="926782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95600" y="304800"/>
            <a:ext cx="3657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Story Board</a:t>
            </a:r>
          </a:p>
        </p:txBody>
      </p:sp>
      <p:pic>
        <p:nvPicPr>
          <p:cNvPr id="29699" name="Picture 4" descr="Storyboard 2.jpg"/>
          <p:cNvPicPr>
            <a:picLocks noChangeAspect="1"/>
          </p:cNvPicPr>
          <p:nvPr/>
        </p:nvPicPr>
        <p:blipFill>
          <a:blip r:embed="rId2" cstate="print"/>
          <a:srcRect l="5994" t="17778" r="32710" b="57777"/>
          <a:stretch>
            <a:fillRect/>
          </a:stretch>
        </p:blipFill>
        <p:spPr bwMode="auto">
          <a:xfrm>
            <a:off x="0" y="1014413"/>
            <a:ext cx="9144000" cy="515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95600" y="228600"/>
            <a:ext cx="3657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Story Board</a:t>
            </a:r>
          </a:p>
        </p:txBody>
      </p:sp>
      <p:pic>
        <p:nvPicPr>
          <p:cNvPr id="30723" name="Picture 2" descr="Storyboard 2.jpg"/>
          <p:cNvPicPr>
            <a:picLocks noChangeAspect="1"/>
          </p:cNvPicPr>
          <p:nvPr/>
        </p:nvPicPr>
        <p:blipFill>
          <a:blip r:embed="rId2" cstate="print"/>
          <a:srcRect l="5994" t="43333" r="32710" b="32224"/>
          <a:stretch>
            <a:fillRect/>
          </a:stretch>
        </p:blipFill>
        <p:spPr bwMode="auto">
          <a:xfrm>
            <a:off x="-76200" y="885825"/>
            <a:ext cx="9237663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0038"/>
            <a:ext cx="91440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Hershey’s Business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+mn-lt"/>
                <a:cs typeface="+mn-cs"/>
              </a:rPr>
              <a:t>| Market Analysis | Ad Campaign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1113" y="609600"/>
            <a:ext cx="9002713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chemeClr val="accent6"/>
                </a:solidFill>
                <a:latin typeface="+mn-lt"/>
                <a:cs typeface="+mn-cs"/>
              </a:rPr>
              <a:t>Product Offerings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+mn-lt"/>
                <a:cs typeface="+mn-cs"/>
              </a:rPr>
              <a:t> | Presence in Singapore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pic>
        <p:nvPicPr>
          <p:cNvPr id="4099" name="Picture 3" descr="C:\Documents and Settings\u0806949\Desktop\presentation folder\Hersheys_Ba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371600"/>
            <a:ext cx="3048000" cy="1179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2" name="Picture 6" descr="C:\Documents and Settings\u0806949\Desktop\presentation folder\KitKa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524500"/>
            <a:ext cx="2057400" cy="102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4" name="Picture 8" descr="C:\Documents and Settings\u0806949\Desktop\presentation folder\Rees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52800" y="1371600"/>
            <a:ext cx="2895600" cy="129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6" name="Picture 10" descr="C:\Documents and Settings\u0806949\Desktop\presentation folder\kissesPn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34275" y="4419600"/>
            <a:ext cx="1228725" cy="148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7" name="Picture 11" descr="C:\Documents and Settings\u0806949\Desktop\presentation folder\hersheys_syrup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24200" y="3124200"/>
            <a:ext cx="2667000" cy="266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8" name="Picture 12" descr="C:\Documents and Settings\u0806949\Desktop\presentation folder\Twizzler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4600" y="1447800"/>
            <a:ext cx="2603500" cy="127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9" name="Picture 13" descr="C:\Documents and Settings\u0806949\Desktop\presentation folder\chips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86400" y="2819400"/>
            <a:ext cx="2971800" cy="1506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10" descr="C:\Documents and Settings\u0806949\Desktop\presentation folder\kissesPn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00875" y="4419600"/>
            <a:ext cx="1228725" cy="148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10" descr="C:\Documents and Settings\u0806949\Desktop\presentation folder\kissesPn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05675" y="4724400"/>
            <a:ext cx="1228725" cy="148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10" name="Picture 14" descr="C:\Documents and Settings\u0806949\Desktop\presentation folder\Bliss_pieces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0" y="2671763"/>
            <a:ext cx="3352800" cy="289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11" name="Picture 15" descr="C:\Documents and Settings\u0806949\Desktop\presentation folder\yorkPng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43550" y="4343400"/>
            <a:ext cx="1543050" cy="203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95600" y="228600"/>
            <a:ext cx="3657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Story Board</a:t>
            </a:r>
          </a:p>
        </p:txBody>
      </p:sp>
      <p:pic>
        <p:nvPicPr>
          <p:cNvPr id="31747" name="Picture 2" descr="Storyboard 2.jpg"/>
          <p:cNvPicPr>
            <a:picLocks noChangeAspect="1"/>
          </p:cNvPicPr>
          <p:nvPr/>
        </p:nvPicPr>
        <p:blipFill>
          <a:blip r:embed="rId2" cstate="print"/>
          <a:srcRect l="5994" t="69501" r="32710" b="6667"/>
          <a:stretch>
            <a:fillRect/>
          </a:stretch>
        </p:blipFill>
        <p:spPr bwMode="auto">
          <a:xfrm>
            <a:off x="0" y="1066800"/>
            <a:ext cx="9144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95600" y="228600"/>
            <a:ext cx="3657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Story Board</a:t>
            </a:r>
          </a:p>
        </p:txBody>
      </p:sp>
      <p:pic>
        <p:nvPicPr>
          <p:cNvPr id="32771" name="Picture 2" descr="Storyboard 3.jpg"/>
          <p:cNvPicPr>
            <a:picLocks noChangeAspect="1"/>
          </p:cNvPicPr>
          <p:nvPr/>
        </p:nvPicPr>
        <p:blipFill>
          <a:blip r:embed="rId2" cstate="print"/>
          <a:srcRect l="5994" t="17778" r="32710" b="57777"/>
          <a:stretch>
            <a:fillRect/>
          </a:stretch>
        </p:blipFill>
        <p:spPr bwMode="auto">
          <a:xfrm>
            <a:off x="0" y="990600"/>
            <a:ext cx="9144000" cy="515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95600" y="228600"/>
            <a:ext cx="3657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Story Board</a:t>
            </a:r>
          </a:p>
        </p:txBody>
      </p:sp>
      <p:pic>
        <p:nvPicPr>
          <p:cNvPr id="33795" name="Picture 2" descr="Storyboard 3.jpg"/>
          <p:cNvPicPr>
            <a:picLocks noChangeAspect="1"/>
          </p:cNvPicPr>
          <p:nvPr/>
        </p:nvPicPr>
        <p:blipFill>
          <a:blip r:embed="rId2" cstate="print"/>
          <a:srcRect l="5994" t="43333" r="32710" b="32224"/>
          <a:stretch>
            <a:fillRect/>
          </a:stretch>
        </p:blipFill>
        <p:spPr bwMode="auto">
          <a:xfrm>
            <a:off x="0" y="914400"/>
            <a:ext cx="9144000" cy="515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95600" y="228600"/>
            <a:ext cx="3657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Story Board</a:t>
            </a:r>
          </a:p>
        </p:txBody>
      </p:sp>
      <p:pic>
        <p:nvPicPr>
          <p:cNvPr id="34819" name="Picture 2" descr="Storyboard 3.jpg"/>
          <p:cNvPicPr>
            <a:picLocks noChangeAspect="1"/>
          </p:cNvPicPr>
          <p:nvPr/>
        </p:nvPicPr>
        <p:blipFill>
          <a:blip r:embed="rId2" cstate="print"/>
          <a:srcRect l="5994" t="68889" r="32710" b="6667"/>
          <a:stretch>
            <a:fillRect/>
          </a:stretch>
        </p:blipFill>
        <p:spPr bwMode="auto">
          <a:xfrm>
            <a:off x="0" y="938213"/>
            <a:ext cx="9144000" cy="515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95600" y="304800"/>
            <a:ext cx="3657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Story Board</a:t>
            </a:r>
          </a:p>
        </p:txBody>
      </p:sp>
      <p:pic>
        <p:nvPicPr>
          <p:cNvPr id="35843" name="Picture 3" descr="Storyboard 4.jpg"/>
          <p:cNvPicPr>
            <a:picLocks noChangeAspect="1"/>
          </p:cNvPicPr>
          <p:nvPr/>
        </p:nvPicPr>
        <p:blipFill>
          <a:blip r:embed="rId2" cstate="print"/>
          <a:srcRect l="5994" t="17778" r="32710" b="57777"/>
          <a:stretch>
            <a:fillRect/>
          </a:stretch>
        </p:blipFill>
        <p:spPr bwMode="auto">
          <a:xfrm>
            <a:off x="0" y="1014413"/>
            <a:ext cx="9144000" cy="515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95600" y="228600"/>
            <a:ext cx="3657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Story Board</a:t>
            </a:r>
          </a:p>
        </p:txBody>
      </p:sp>
      <p:pic>
        <p:nvPicPr>
          <p:cNvPr id="36867" name="Picture 2" descr="Storyboard 4.jpg"/>
          <p:cNvPicPr>
            <a:picLocks noChangeAspect="1"/>
          </p:cNvPicPr>
          <p:nvPr/>
        </p:nvPicPr>
        <p:blipFill>
          <a:blip r:embed="rId2" cstate="print"/>
          <a:srcRect l="5994" t="43723" r="32710" b="32224"/>
          <a:stretch>
            <a:fillRect/>
          </a:stretch>
        </p:blipFill>
        <p:spPr bwMode="auto">
          <a:xfrm>
            <a:off x="0" y="1019175"/>
            <a:ext cx="91440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95600" y="228600"/>
            <a:ext cx="3657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Story Board</a:t>
            </a:r>
          </a:p>
        </p:txBody>
      </p:sp>
      <p:pic>
        <p:nvPicPr>
          <p:cNvPr id="37891" name="Picture 2" descr="Storyboard 4.jpg"/>
          <p:cNvPicPr>
            <a:picLocks noChangeAspect="1"/>
          </p:cNvPicPr>
          <p:nvPr/>
        </p:nvPicPr>
        <p:blipFill>
          <a:blip r:embed="rId2" cstate="print"/>
          <a:srcRect l="5994" t="69266" r="32710" b="6667"/>
          <a:stretch>
            <a:fillRect/>
          </a:stretch>
        </p:blipFill>
        <p:spPr bwMode="auto">
          <a:xfrm>
            <a:off x="0" y="990600"/>
            <a:ext cx="9144000" cy="507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95600" y="228600"/>
            <a:ext cx="3657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Story Board</a:t>
            </a:r>
          </a:p>
        </p:txBody>
      </p:sp>
      <p:pic>
        <p:nvPicPr>
          <p:cNvPr id="38915" name="Picture 2" descr="Storyboard 5.jpg"/>
          <p:cNvPicPr>
            <a:picLocks noChangeAspect="1"/>
          </p:cNvPicPr>
          <p:nvPr/>
        </p:nvPicPr>
        <p:blipFill>
          <a:blip r:embed="rId2" cstate="print"/>
          <a:srcRect l="6287" t="18388" r="32417" b="57777"/>
          <a:stretch>
            <a:fillRect/>
          </a:stretch>
        </p:blipFill>
        <p:spPr bwMode="auto">
          <a:xfrm>
            <a:off x="0" y="1066800"/>
            <a:ext cx="9144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95600" y="228600"/>
            <a:ext cx="3657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Story Board</a:t>
            </a:r>
          </a:p>
        </p:txBody>
      </p:sp>
      <p:pic>
        <p:nvPicPr>
          <p:cNvPr id="39939" name="Picture 2" descr="Storyboard 5.jpg"/>
          <p:cNvPicPr>
            <a:picLocks noChangeAspect="1"/>
          </p:cNvPicPr>
          <p:nvPr/>
        </p:nvPicPr>
        <p:blipFill>
          <a:blip r:embed="rId2" cstate="print"/>
          <a:srcRect l="6287" t="43333" r="32417" b="32224"/>
          <a:stretch>
            <a:fillRect/>
          </a:stretch>
        </p:blipFill>
        <p:spPr bwMode="auto">
          <a:xfrm>
            <a:off x="0" y="914400"/>
            <a:ext cx="9144000" cy="515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95600" y="228600"/>
            <a:ext cx="3657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Story Board</a:t>
            </a:r>
          </a:p>
        </p:txBody>
      </p:sp>
      <p:pic>
        <p:nvPicPr>
          <p:cNvPr id="40963" name="Picture 2" descr="Storyboard 5.jpg"/>
          <p:cNvPicPr>
            <a:picLocks noChangeAspect="1"/>
          </p:cNvPicPr>
          <p:nvPr/>
        </p:nvPicPr>
        <p:blipFill>
          <a:blip r:embed="rId2" cstate="print"/>
          <a:srcRect l="6287" t="68889" r="32417" b="6667"/>
          <a:stretch>
            <a:fillRect/>
          </a:stretch>
        </p:blipFill>
        <p:spPr bwMode="auto">
          <a:xfrm>
            <a:off x="0" y="914400"/>
            <a:ext cx="9144000" cy="515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0038"/>
            <a:ext cx="91440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Hershey’s Business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+mn-lt"/>
                <a:cs typeface="+mn-cs"/>
              </a:rPr>
              <a:t>| Market Analysis | Ad Campaign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pic>
        <p:nvPicPr>
          <p:cNvPr id="5123" name="Picture 2" descr="C:\Documents and Settings\u0806949\Desktop\presentation folder\gillcapital_logo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8250" y="2724150"/>
            <a:ext cx="668655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4" name="TextBox 4"/>
          <p:cNvSpPr txBox="1">
            <a:spLocks noChangeArrowheads="1"/>
          </p:cNvSpPr>
          <p:nvPr/>
        </p:nvSpPr>
        <p:spPr bwMode="auto">
          <a:xfrm>
            <a:off x="1828800" y="2743200"/>
            <a:ext cx="1841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8400" y="3810000"/>
            <a:ext cx="43846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Exclusive franchising rights for Hershey’s</a:t>
            </a:r>
          </a:p>
        </p:txBody>
      </p:sp>
      <p:sp>
        <p:nvSpPr>
          <p:cNvPr id="5126" name="TextBox 8"/>
          <p:cNvSpPr txBox="1">
            <a:spLocks noChangeArrowheads="1"/>
          </p:cNvSpPr>
          <p:nvPr/>
        </p:nvSpPr>
        <p:spPr bwMode="auto">
          <a:xfrm>
            <a:off x="-76200" y="6096000"/>
            <a:ext cx="19065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alibri" pitchFamily="34" charset="0"/>
              </a:rPr>
              <a:t>Source: Channel News Asia </a:t>
            </a:r>
            <a:br>
              <a:rPr lang="en-US" sz="1200">
                <a:latin typeface="Calibri" pitchFamily="34" charset="0"/>
              </a:rPr>
            </a:br>
            <a:r>
              <a:rPr lang="en-US" sz="1200">
                <a:latin typeface="Calibri" pitchFamily="34" charset="0"/>
              </a:rPr>
              <a:t>16 April 2010 2202 hrs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1113" y="646113"/>
            <a:ext cx="9002713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+mn-lt"/>
                <a:cs typeface="+mn-cs"/>
              </a:rPr>
              <a:t>Product Offerings |  </a:t>
            </a:r>
            <a:r>
              <a:rPr lang="en-US" sz="3200" b="1" dirty="0">
                <a:solidFill>
                  <a:schemeClr val="accent6"/>
                </a:solidFill>
                <a:latin typeface="+mn-lt"/>
                <a:cs typeface="+mn-cs"/>
              </a:rPr>
              <a:t>Presence in Singapore </a:t>
            </a:r>
            <a:endParaRPr lang="en-US" sz="2400" dirty="0">
              <a:solidFill>
                <a:schemeClr val="accent6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95600" y="228600"/>
            <a:ext cx="3657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Story Board</a:t>
            </a:r>
          </a:p>
        </p:txBody>
      </p:sp>
      <p:pic>
        <p:nvPicPr>
          <p:cNvPr id="41987" name="Picture 2" descr="Storyboard 6.jpg"/>
          <p:cNvPicPr>
            <a:picLocks noChangeAspect="1"/>
          </p:cNvPicPr>
          <p:nvPr/>
        </p:nvPicPr>
        <p:blipFill>
          <a:blip r:embed="rId2" cstate="print"/>
          <a:srcRect l="6287" t="17778" r="32417" b="57777"/>
          <a:stretch>
            <a:fillRect/>
          </a:stretch>
        </p:blipFill>
        <p:spPr bwMode="auto">
          <a:xfrm>
            <a:off x="0" y="914400"/>
            <a:ext cx="9144000" cy="515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95600" y="228600"/>
            <a:ext cx="3657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Story Board</a:t>
            </a:r>
          </a:p>
        </p:txBody>
      </p:sp>
      <p:pic>
        <p:nvPicPr>
          <p:cNvPr id="43011" name="Picture 2" descr="Storyboard 6.jpg"/>
          <p:cNvPicPr>
            <a:picLocks noChangeAspect="1"/>
          </p:cNvPicPr>
          <p:nvPr/>
        </p:nvPicPr>
        <p:blipFill>
          <a:blip r:embed="rId2" cstate="print"/>
          <a:srcRect l="6287" t="43333" r="32417" b="32224"/>
          <a:stretch>
            <a:fillRect/>
          </a:stretch>
        </p:blipFill>
        <p:spPr bwMode="auto">
          <a:xfrm>
            <a:off x="0" y="914400"/>
            <a:ext cx="9144000" cy="515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95600" y="228600"/>
            <a:ext cx="3657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Story Board</a:t>
            </a:r>
          </a:p>
        </p:txBody>
      </p:sp>
      <p:pic>
        <p:nvPicPr>
          <p:cNvPr id="44035" name="Picture 2" descr="Storyboard 6.jpg"/>
          <p:cNvPicPr>
            <a:picLocks noChangeAspect="1"/>
          </p:cNvPicPr>
          <p:nvPr/>
        </p:nvPicPr>
        <p:blipFill>
          <a:blip r:embed="rId2" cstate="print"/>
          <a:srcRect l="6287" t="68889" r="32417" b="6667"/>
          <a:stretch>
            <a:fillRect/>
          </a:stretch>
        </p:blipFill>
        <p:spPr bwMode="auto">
          <a:xfrm>
            <a:off x="0" y="914400"/>
            <a:ext cx="9144000" cy="515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6" name="TextBox 3"/>
          <p:cNvSpPr txBox="1">
            <a:spLocks noChangeArrowheads="1"/>
          </p:cNvSpPr>
          <p:nvPr/>
        </p:nvSpPr>
        <p:spPr bwMode="auto">
          <a:xfrm>
            <a:off x="6781800" y="4191000"/>
            <a:ext cx="6858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400">
                <a:solidFill>
                  <a:srgbClr val="00B0F0"/>
                </a:solidFill>
                <a:latin typeface="Adobe Gothic Std B" pitchFamily="34" charset="-128"/>
                <a:ea typeface="Adobe Gothic Std B" pitchFamily="34" charset="-128"/>
              </a:rPr>
              <a:t>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800" y="381000"/>
            <a:ext cx="3657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Television Ad</a:t>
            </a:r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2" cstate="print"/>
          <a:srcRect l="14999" t="32889" r="38889" b="11111"/>
          <a:stretch>
            <a:fillRect/>
          </a:stretch>
        </p:blipFill>
        <p:spPr bwMode="auto">
          <a:xfrm>
            <a:off x="238125" y="1981200"/>
            <a:ext cx="433387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TextBox 3"/>
          <p:cNvSpPr txBox="1">
            <a:spLocks noChangeArrowheads="1"/>
          </p:cNvSpPr>
          <p:nvPr/>
        </p:nvSpPr>
        <p:spPr bwMode="auto">
          <a:xfrm>
            <a:off x="228600" y="1447800"/>
            <a:ext cx="3886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u="sng"/>
              <a:t>Hours spent on TV in a day</a:t>
            </a:r>
          </a:p>
        </p:txBody>
      </p:sp>
      <p:pic>
        <p:nvPicPr>
          <p:cNvPr id="45061" name="Picture 3"/>
          <p:cNvPicPr>
            <a:picLocks noChangeAspect="1" noChangeArrowheads="1"/>
          </p:cNvPicPr>
          <p:nvPr/>
        </p:nvPicPr>
        <p:blipFill>
          <a:blip r:embed="rId3" cstate="print"/>
          <a:srcRect l="61667" t="58000" r="18889" b="35777"/>
          <a:stretch>
            <a:fillRect/>
          </a:stretch>
        </p:blipFill>
        <p:spPr bwMode="auto">
          <a:xfrm>
            <a:off x="457200" y="5715000"/>
            <a:ext cx="2667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4"/>
          <p:cNvPicPr>
            <a:picLocks noChangeAspect="1" noChangeArrowheads="1"/>
          </p:cNvPicPr>
          <p:nvPr/>
        </p:nvPicPr>
        <p:blipFill>
          <a:blip r:embed="rId4" cstate="print"/>
          <a:srcRect l="28333" t="34000" r="42778" b="20445"/>
          <a:stretch>
            <a:fillRect/>
          </a:stretch>
        </p:blipFill>
        <p:spPr bwMode="auto">
          <a:xfrm>
            <a:off x="5029200" y="1352550"/>
            <a:ext cx="3962400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3" name="TextBox 6"/>
          <p:cNvSpPr txBox="1">
            <a:spLocks noChangeArrowheads="1"/>
          </p:cNvSpPr>
          <p:nvPr/>
        </p:nvSpPr>
        <p:spPr bwMode="auto">
          <a:xfrm>
            <a:off x="6172200" y="533400"/>
            <a:ext cx="2514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u="sng"/>
              <a:t>Channels watched on local TV</a:t>
            </a:r>
          </a:p>
        </p:txBody>
      </p:sp>
      <p:pic>
        <p:nvPicPr>
          <p:cNvPr id="45064" name="Picture 5"/>
          <p:cNvPicPr>
            <a:picLocks noChangeAspect="1" noChangeArrowheads="1"/>
          </p:cNvPicPr>
          <p:nvPr/>
        </p:nvPicPr>
        <p:blipFill>
          <a:blip r:embed="rId5" cstate="print"/>
          <a:srcRect l="71111" t="43777" r="18333" b="42000"/>
          <a:stretch>
            <a:fillRect/>
          </a:stretch>
        </p:blipFill>
        <p:spPr bwMode="auto">
          <a:xfrm>
            <a:off x="5867400" y="5257800"/>
            <a:ext cx="1447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5" name="Picture 5"/>
          <p:cNvPicPr>
            <a:picLocks noChangeAspect="1" noChangeArrowheads="1"/>
          </p:cNvPicPr>
          <p:nvPr/>
        </p:nvPicPr>
        <p:blipFill>
          <a:blip r:embed="rId5" cstate="print"/>
          <a:srcRect l="71111" t="57111" r="18333" b="32222"/>
          <a:stretch>
            <a:fillRect/>
          </a:stretch>
        </p:blipFill>
        <p:spPr bwMode="auto">
          <a:xfrm>
            <a:off x="7315200" y="5410200"/>
            <a:ext cx="1447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4" descr="http://i32.photobucket.com/albums/d35/Hikoto/okt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3581400"/>
            <a:ext cx="313372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6" descr="http://www.newskorner.com/wp-content/uploads/2010/12/Channel-5-TV-Guide-300x18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1752600"/>
            <a:ext cx="2286000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14600" y="381000"/>
            <a:ext cx="3657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Television Ad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1112838"/>
            <a:ext cx="5181600" cy="45259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Wingdings" pitchFamily="2" charset="2"/>
              <a:buChar char="q"/>
              <a:defRPr/>
            </a:pPr>
            <a:endParaRPr lang="en-US" sz="3200" dirty="0">
              <a:solidFill>
                <a:schemeClr val="bg2">
                  <a:lumMod val="10000"/>
                </a:schemeClr>
              </a:solidFill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Wingdings" pitchFamily="2" charset="2"/>
              <a:buChar char="q"/>
              <a:defRPr/>
            </a:pPr>
            <a:r>
              <a:rPr lang="en-US" sz="2400" dirty="0"/>
              <a:t>Still images in the print and outdoor advertisement jump into life. 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Wingdings" pitchFamily="2" charset="2"/>
              <a:buChar char="q"/>
              <a:defRPr/>
            </a:pPr>
            <a:endParaRPr lang="en-US" sz="2400" dirty="0"/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Wingdings" pitchFamily="2" charset="2"/>
              <a:buChar char="q"/>
              <a:defRPr/>
            </a:pPr>
            <a:r>
              <a:rPr lang="en-US" sz="2400" dirty="0" err="1"/>
              <a:t>Okto</a:t>
            </a:r>
            <a:r>
              <a:rPr lang="en-US" sz="2400" dirty="0"/>
              <a:t> and Channel 5. 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Wingdings" pitchFamily="2" charset="2"/>
              <a:buChar char="q"/>
              <a:defRPr/>
            </a:pPr>
            <a:endParaRPr lang="en-US" sz="2400" dirty="0"/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Wingdings" pitchFamily="2" charset="2"/>
              <a:buChar char="q"/>
              <a:defRPr/>
            </a:pPr>
            <a:r>
              <a:rPr lang="en-US" sz="2400" dirty="0"/>
              <a:t>7- 9 p.m. time slot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Wingdings" pitchFamily="2" charset="2"/>
              <a:buChar char="q"/>
              <a:defRPr/>
            </a:pPr>
            <a:endParaRPr lang="en-US" sz="2400" dirty="0"/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Wingdings" pitchFamily="2" charset="2"/>
              <a:buChar char="q"/>
              <a:defRPr/>
            </a:pPr>
            <a:r>
              <a:rPr lang="en-US" sz="2400" dirty="0"/>
              <a:t>Estimated Cost: $ 120 000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100000"/>
              <a:buFont typeface="Wingdings" pitchFamily="2" charset="2"/>
              <a:buChar char="q"/>
              <a:defRPr/>
            </a:pPr>
            <a:endParaRPr lang="en-US" sz="3200" dirty="0"/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endParaRPr lang="en-US" sz="2800" dirty="0">
              <a:solidFill>
                <a:schemeClr val="bg2">
                  <a:lumMod val="10000"/>
                </a:schemeClr>
              </a:solidFill>
              <a:latin typeface="+mn-lt"/>
              <a:cs typeface="+mn-cs"/>
            </a:endParaRPr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endParaRPr lang="en-US" sz="2800" dirty="0">
              <a:solidFill>
                <a:schemeClr val="bg2">
                  <a:lumMod val="10000"/>
                </a:schemeClr>
              </a:solidFill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Wingdings" pitchFamily="2" charset="2"/>
              <a:buChar char="q"/>
              <a:defRPr/>
            </a:pPr>
            <a:endParaRPr lang="en-US" sz="3200" dirty="0">
              <a:solidFill>
                <a:schemeClr val="bg2">
                  <a:lumMod val="10000"/>
                </a:schemeClr>
              </a:solidFill>
              <a:latin typeface="+mn-lt"/>
              <a:cs typeface="+mn-cs"/>
            </a:endParaRPr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endParaRPr lang="en-US" sz="2800" dirty="0">
              <a:solidFill>
                <a:schemeClr val="bg2">
                  <a:lumMod val="1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http://mhpgroupplan.com/images/magazines.jpg"/>
          <p:cNvPicPr>
            <a:picLocks noChangeAspect="1" noChangeArrowheads="1"/>
          </p:cNvPicPr>
          <p:nvPr/>
        </p:nvPicPr>
        <p:blipFill>
          <a:blip r:embed="rId2" cstate="print"/>
          <a:srcRect r="1221" b="2663"/>
          <a:stretch>
            <a:fillRect/>
          </a:stretch>
        </p:blipFill>
        <p:spPr bwMode="auto">
          <a:xfrm>
            <a:off x="-80963" y="0"/>
            <a:ext cx="9224963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019800" y="152400"/>
            <a:ext cx="28194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Magazines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 descr="teddy poster.jpg"/>
          <p:cNvPicPr>
            <a:picLocks noChangeAspect="1"/>
          </p:cNvPicPr>
          <p:nvPr/>
        </p:nvPicPr>
        <p:blipFill>
          <a:blip r:embed="rId2" cstate="print"/>
          <a:srcRect t="10001" b="1997"/>
          <a:stretch>
            <a:fillRect/>
          </a:stretch>
        </p:blipFill>
        <p:spPr bwMode="auto">
          <a:xfrm>
            <a:off x="1871663" y="-11113"/>
            <a:ext cx="5519737" cy="686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1" name="TextBox 2"/>
          <p:cNvSpPr txBox="1">
            <a:spLocks noChangeArrowheads="1"/>
          </p:cNvSpPr>
          <p:nvPr/>
        </p:nvSpPr>
        <p:spPr bwMode="auto">
          <a:xfrm>
            <a:off x="7086600" y="0"/>
            <a:ext cx="381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Adobe Gothic Std B" pitchFamily="34" charset="-128"/>
                <a:ea typeface="Adobe Gothic Std B" pitchFamily="34" charset="-128"/>
              </a:rPr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 descr="teddy poster 2.jpg"/>
          <p:cNvPicPr>
            <a:picLocks noChangeAspect="1"/>
          </p:cNvPicPr>
          <p:nvPr/>
        </p:nvPicPr>
        <p:blipFill>
          <a:blip r:embed="rId2" cstate="print"/>
          <a:srcRect t="10001" b="1111"/>
          <a:stretch>
            <a:fillRect/>
          </a:stretch>
        </p:blipFill>
        <p:spPr bwMode="auto">
          <a:xfrm>
            <a:off x="1676400" y="0"/>
            <a:ext cx="54562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TextBox 2"/>
          <p:cNvSpPr txBox="1">
            <a:spLocks noChangeArrowheads="1"/>
          </p:cNvSpPr>
          <p:nvPr/>
        </p:nvSpPr>
        <p:spPr bwMode="auto">
          <a:xfrm>
            <a:off x="6781800" y="101600"/>
            <a:ext cx="381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dobe Gothic Std B" pitchFamily="34" charset="-128"/>
                <a:ea typeface="Adobe Gothic Std B" pitchFamily="34" charset="-128"/>
              </a:rPr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6" descr="http://www.marshallcavendish.com/education/Library/images/YG%20Covers/Dec356C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528638"/>
            <a:ext cx="2743200" cy="358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mtClean="0">
                <a:solidFill>
                  <a:schemeClr val="tx1"/>
                </a:solidFill>
              </a:rPr>
              <a:t>Magazines</a:t>
            </a:r>
          </a:p>
        </p:txBody>
      </p:sp>
      <p:sp>
        <p:nvSpPr>
          <p:cNvPr id="50180" name="Content Placeholder 2"/>
          <p:cNvSpPr>
            <a:spLocks noGrp="1"/>
          </p:cNvSpPr>
          <p:nvPr>
            <p:ph idx="1"/>
          </p:nvPr>
        </p:nvSpPr>
        <p:spPr>
          <a:xfrm>
            <a:off x="152400" y="1570038"/>
            <a:ext cx="5638800" cy="4525962"/>
          </a:xfrm>
        </p:spPr>
        <p:txBody>
          <a:bodyPr/>
          <a:lstStyle/>
          <a:p>
            <a:pPr eaLnBrk="1" hangingPunct="1"/>
            <a:r>
              <a:rPr lang="en-SG" sz="2800" smtClean="0"/>
              <a:t>Highly segmented audience</a:t>
            </a:r>
          </a:p>
          <a:p>
            <a:pPr eaLnBrk="1" hangingPunct="1"/>
            <a:r>
              <a:rPr lang="en-SG" sz="2800" smtClean="0"/>
              <a:t>High quality print </a:t>
            </a:r>
            <a:endParaRPr lang="en-US" sz="2800" smtClean="0"/>
          </a:p>
          <a:p>
            <a:pPr eaLnBrk="1" hangingPunct="1"/>
            <a:endParaRPr lang="en-US" sz="2800" smtClean="0"/>
          </a:p>
          <a:p>
            <a:pPr eaLnBrk="1" hangingPunct="1"/>
            <a:r>
              <a:rPr lang="en-US" sz="2800" smtClean="0"/>
              <a:t>Posters will appear in full page </a:t>
            </a:r>
          </a:p>
          <a:p>
            <a:pPr eaLnBrk="1" hangingPunct="1"/>
            <a:r>
              <a:rPr lang="en-US" sz="2800" smtClean="0"/>
              <a:t>Spreads on alternate pages</a:t>
            </a:r>
          </a:p>
          <a:p>
            <a:pPr eaLnBrk="1" hangingPunct="1"/>
            <a:endParaRPr lang="en-US" sz="2800" smtClean="0"/>
          </a:p>
          <a:p>
            <a:pPr eaLnBrk="1" hangingPunct="1"/>
            <a:r>
              <a:rPr lang="en-US" sz="2800" smtClean="0"/>
              <a:t>Estimate Cost:  $ 29 600</a:t>
            </a:r>
          </a:p>
          <a:p>
            <a:pPr eaLnBrk="1" hangingPunct="1"/>
            <a:endParaRPr lang="en-US" sz="2800" smtClean="0"/>
          </a:p>
        </p:txBody>
      </p:sp>
      <p:pic>
        <p:nvPicPr>
          <p:cNvPr id="50181" name="Picture 4" descr="http://parentsworld.com.sg/wp-content/uploads/2010/06/co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2743200"/>
            <a:ext cx="268922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893E66-2ECC-4C13-BE32-81EB59639E6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http://dishnetpc.com-http.net/img/kids_lapto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smtClean="0">
                <a:solidFill>
                  <a:schemeClr val="tx1"/>
                </a:solidFill>
              </a:rPr>
              <a:t>Online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893E66-2ECC-4C13-BE32-81EB59639E6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0038"/>
            <a:ext cx="91440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+mn-lt"/>
                <a:cs typeface="+mn-cs"/>
              </a:rPr>
              <a:t>Hershey’s Business | </a:t>
            </a:r>
            <a:r>
              <a:rPr lang="en-US" sz="2400" dirty="0">
                <a:latin typeface="+mn-lt"/>
                <a:cs typeface="+mn-cs"/>
              </a:rPr>
              <a:t>Market Analysis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+mn-lt"/>
                <a:cs typeface="+mn-cs"/>
              </a:rPr>
              <a:t>| Ad Campaign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6147" name="TextBox 7"/>
          <p:cNvSpPr txBox="1">
            <a:spLocks noChangeArrowheads="1"/>
          </p:cNvSpPr>
          <p:nvPr/>
        </p:nvSpPr>
        <p:spPr bwMode="auto">
          <a:xfrm>
            <a:off x="1371600" y="3200400"/>
            <a:ext cx="1841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6148" name="Picture 2" descr="C:\Documents and Settings\u0806949\Desktop\presentation folder\marketingMixWhe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7175" y="1295400"/>
            <a:ext cx="5711825" cy="458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extBox 8"/>
          <p:cNvSpPr txBox="1">
            <a:spLocks noChangeArrowheads="1"/>
          </p:cNvSpPr>
          <p:nvPr/>
        </p:nvSpPr>
        <p:spPr bwMode="auto">
          <a:xfrm>
            <a:off x="2971800" y="5786438"/>
            <a:ext cx="35814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alibri" pitchFamily="34" charset="0"/>
              </a:rPr>
              <a:t>Variables affecting sales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1676400" y="1219200"/>
            <a:ext cx="685800" cy="4495800"/>
          </a:xfrm>
          <a:prstGeom prst="leftBrace">
            <a:avLst>
              <a:gd name="adj1" fmla="val 132224"/>
              <a:gd name="adj2" fmla="val 51753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4800" y="3276600"/>
            <a:ext cx="16764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Advertising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(Ad Campaign)</a:t>
            </a:r>
          </a:p>
        </p:txBody>
      </p:sp>
      <p:sp>
        <p:nvSpPr>
          <p:cNvPr id="12" name="Left Brace 11"/>
          <p:cNvSpPr/>
          <p:nvPr/>
        </p:nvSpPr>
        <p:spPr>
          <a:xfrm rot="10800000">
            <a:off x="6553200" y="1295400"/>
            <a:ext cx="685800" cy="4495800"/>
          </a:xfrm>
          <a:prstGeom prst="leftBrace">
            <a:avLst>
              <a:gd name="adj1" fmla="val 132224"/>
              <a:gd name="adj2" fmla="val 51753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86600" y="3200400"/>
            <a:ext cx="16764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Marketing</a:t>
            </a:r>
            <a:b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</a:b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(Market Analysis)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www.deeppencil.com/images/internet-child2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39925"/>
            <a:ext cx="3505200" cy="377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2228" name="Content Placeholder 2"/>
          <p:cNvSpPr>
            <a:spLocks noGrp="1"/>
          </p:cNvSpPr>
          <p:nvPr>
            <p:ph idx="1"/>
          </p:nvPr>
        </p:nvSpPr>
        <p:spPr>
          <a:xfrm>
            <a:off x="3581400" y="1722438"/>
            <a:ext cx="5257800" cy="4525962"/>
          </a:xfrm>
        </p:spPr>
        <p:txBody>
          <a:bodyPr/>
          <a:lstStyle/>
          <a:p>
            <a:pPr eaLnBrk="1" hangingPunct="1"/>
            <a:r>
              <a:rPr lang="en-US" sz="2400" smtClean="0"/>
              <a:t>Hershey's Chocolate World, Singapore website.</a:t>
            </a:r>
          </a:p>
          <a:p>
            <a:pPr eaLnBrk="1" hangingPunct="1"/>
            <a:r>
              <a:rPr lang="en-US" sz="2400" smtClean="0"/>
              <a:t>All advertisements will feature the website address, driving consumers to visit the site.</a:t>
            </a:r>
          </a:p>
          <a:p>
            <a:pPr eaLnBrk="1" hangingPunct="1"/>
            <a:r>
              <a:rPr lang="en-US" sz="2400" smtClean="0"/>
              <a:t>Interactive Avenue</a:t>
            </a:r>
          </a:p>
          <a:p>
            <a:pPr eaLnBrk="1" hangingPunct="1"/>
            <a:r>
              <a:rPr lang="en-US" sz="2400" smtClean="0"/>
              <a:t>Estimated Cost:  $ 5 000</a:t>
            </a:r>
          </a:p>
          <a:p>
            <a:pPr eaLnBrk="1" hangingPunct="1"/>
            <a:endParaRPr lang="en-US" smtClean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810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Online Media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893E66-2ECC-4C13-BE32-81EB59639E6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http://www.trendir.com/ultra-modern/robert-majkut-design-cinema-multikino-premiere-ha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91440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1" name="Title 1"/>
          <p:cNvSpPr>
            <a:spLocks noGrp="1"/>
          </p:cNvSpPr>
          <p:nvPr>
            <p:ph type="title"/>
          </p:nvPr>
        </p:nvSpPr>
        <p:spPr>
          <a:xfrm>
            <a:off x="2667000" y="0"/>
            <a:ext cx="3810000" cy="1143000"/>
          </a:xfrm>
        </p:spPr>
        <p:txBody>
          <a:bodyPr/>
          <a:lstStyle/>
          <a:p>
            <a:pPr eaLnBrk="1" hangingPunct="1"/>
            <a:r>
              <a:rPr lang="en-US" sz="4800" smtClean="0"/>
              <a:t>Cinema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893E66-2ECC-4C13-BE32-81EB59639E6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Cinema</a:t>
            </a:r>
            <a:endParaRPr lang="en-US" smtClean="0"/>
          </a:p>
        </p:txBody>
      </p:sp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2" cstate="print"/>
          <a:srcRect l="14999" t="31111" r="50000" b="15556"/>
          <a:stretch>
            <a:fillRect/>
          </a:stretch>
        </p:blipFill>
        <p:spPr bwMode="auto">
          <a:xfrm>
            <a:off x="152400" y="1905000"/>
            <a:ext cx="4240213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6" name="TextBox 4"/>
          <p:cNvSpPr txBox="1">
            <a:spLocks noChangeArrowheads="1"/>
          </p:cNvSpPr>
          <p:nvPr/>
        </p:nvSpPr>
        <p:spPr bwMode="auto">
          <a:xfrm>
            <a:off x="76200" y="1371600"/>
            <a:ext cx="4800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u="sng"/>
              <a:t>How often do you go to the cinema? </a:t>
            </a:r>
          </a:p>
        </p:txBody>
      </p:sp>
      <p:pic>
        <p:nvPicPr>
          <p:cNvPr id="54277" name="Picture 3"/>
          <p:cNvPicPr>
            <a:picLocks noChangeAspect="1" noChangeArrowheads="1"/>
          </p:cNvPicPr>
          <p:nvPr/>
        </p:nvPicPr>
        <p:blipFill>
          <a:blip r:embed="rId3" cstate="print"/>
          <a:srcRect l="60555" t="54445" r="18889" b="38445"/>
          <a:stretch>
            <a:fillRect/>
          </a:stretch>
        </p:blipFill>
        <p:spPr bwMode="auto">
          <a:xfrm>
            <a:off x="609600" y="5943600"/>
            <a:ext cx="2819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8" name="Picture 4"/>
          <p:cNvPicPr>
            <a:picLocks noChangeAspect="1" noChangeArrowheads="1"/>
          </p:cNvPicPr>
          <p:nvPr/>
        </p:nvPicPr>
        <p:blipFill>
          <a:blip r:embed="rId4" cstate="print"/>
          <a:srcRect l="29445" t="41112" r="42223" b="13556"/>
          <a:stretch>
            <a:fillRect/>
          </a:stretch>
        </p:blipFill>
        <p:spPr bwMode="auto">
          <a:xfrm>
            <a:off x="5029200" y="1828800"/>
            <a:ext cx="3886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9" name="TextBox 7"/>
          <p:cNvSpPr txBox="1">
            <a:spLocks noChangeArrowheads="1"/>
          </p:cNvSpPr>
          <p:nvPr/>
        </p:nvSpPr>
        <p:spPr bwMode="auto">
          <a:xfrm>
            <a:off x="6172200" y="990600"/>
            <a:ext cx="2286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u="sng"/>
              <a:t>Genre of movies watched</a:t>
            </a:r>
          </a:p>
        </p:txBody>
      </p:sp>
      <p:pic>
        <p:nvPicPr>
          <p:cNvPr id="54280" name="Picture 5"/>
          <p:cNvPicPr>
            <a:picLocks noChangeAspect="1" noChangeArrowheads="1"/>
          </p:cNvPicPr>
          <p:nvPr/>
        </p:nvPicPr>
        <p:blipFill>
          <a:blip r:embed="rId5" cstate="print"/>
          <a:srcRect l="72778" t="55333" r="18889" b="35777"/>
          <a:stretch>
            <a:fillRect/>
          </a:stretch>
        </p:blipFill>
        <p:spPr bwMode="auto">
          <a:xfrm>
            <a:off x="6019800" y="5791200"/>
            <a:ext cx="1143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1" name="Picture 5"/>
          <p:cNvPicPr>
            <a:picLocks noChangeAspect="1" noChangeArrowheads="1"/>
          </p:cNvPicPr>
          <p:nvPr/>
        </p:nvPicPr>
        <p:blipFill>
          <a:blip r:embed="rId5" cstate="print"/>
          <a:srcRect l="72778" t="64223" r="18889" b="26889"/>
          <a:stretch>
            <a:fillRect/>
          </a:stretch>
        </p:blipFill>
        <p:spPr bwMode="auto">
          <a:xfrm>
            <a:off x="7239000" y="5791200"/>
            <a:ext cx="1143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893E66-2ECC-4C13-BE32-81EB59639E6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4953000" cy="4525963"/>
          </a:xfrm>
        </p:spPr>
        <p:txBody>
          <a:bodyPr/>
          <a:lstStyle/>
          <a:p>
            <a:pPr eaLnBrk="1" hangingPunct="1"/>
            <a:r>
              <a:rPr lang="en-US" smtClean="0"/>
              <a:t>Breaks through clutter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Especially Cartoon Movies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Estimated Cost: $ 30 000</a:t>
            </a:r>
          </a:p>
        </p:txBody>
      </p:sp>
      <p:sp>
        <p:nvSpPr>
          <p:cNvPr id="552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mtClean="0">
                <a:solidFill>
                  <a:schemeClr val="tx1"/>
                </a:solidFill>
              </a:rPr>
              <a:t>Cinema</a:t>
            </a:r>
          </a:p>
        </p:txBody>
      </p:sp>
      <p:pic>
        <p:nvPicPr>
          <p:cNvPr id="55300" name="Picture 2" descr="http://www.onlinemovieshut.com/wp-content/uploads/2010/11/kung-fu-panda-2-post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838200"/>
            <a:ext cx="36576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893E66-2ECC-4C13-BE32-81EB59639E6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http://3forward.com/wp-content/uploads/2011/04/report-card.jpg"/>
          <p:cNvPicPr>
            <a:picLocks noChangeAspect="1" noChangeArrowheads="1"/>
          </p:cNvPicPr>
          <p:nvPr/>
        </p:nvPicPr>
        <p:blipFill>
          <a:blip r:embed="rId2" cstate="print"/>
          <a:srcRect b="7018"/>
          <a:stretch>
            <a:fillRect/>
          </a:stretch>
        </p:blipFill>
        <p:spPr bwMode="auto">
          <a:xfrm>
            <a:off x="258763" y="2362200"/>
            <a:ext cx="4084637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Evaluation of Phase 1</a:t>
            </a:r>
          </a:p>
        </p:txBody>
      </p:sp>
      <p:sp>
        <p:nvSpPr>
          <p:cNvPr id="56324" name="Content Placeholder 2"/>
          <p:cNvSpPr>
            <a:spLocks noGrp="1"/>
          </p:cNvSpPr>
          <p:nvPr>
            <p:ph idx="1"/>
          </p:nvPr>
        </p:nvSpPr>
        <p:spPr>
          <a:xfrm>
            <a:off x="4572000" y="2133600"/>
            <a:ext cx="4191000" cy="1752600"/>
          </a:xfrm>
        </p:spPr>
        <p:txBody>
          <a:bodyPr/>
          <a:lstStyle/>
          <a:p>
            <a:pPr eaLnBrk="1" hangingPunct="1"/>
            <a:r>
              <a:rPr lang="en-US" b="1" smtClean="0"/>
              <a:t>Post-campaign polls on a representative sample of target audience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893E66-2ECC-4C13-BE32-81EB59639E6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Box 2"/>
          <p:cNvSpPr txBox="1">
            <a:spLocks noChangeArrowheads="1"/>
          </p:cNvSpPr>
          <p:nvPr/>
        </p:nvSpPr>
        <p:spPr bwMode="auto">
          <a:xfrm>
            <a:off x="457200" y="381000"/>
            <a:ext cx="8382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>
                <a:latin typeface="Calibri" pitchFamily="34" charset="0"/>
              </a:rPr>
              <a:t>Our Advertising Campaign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838200" y="1219200"/>
          <a:ext cx="74676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228600" y="1143000"/>
            <a:ext cx="27162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Qualitative Objective</a:t>
            </a:r>
            <a:endParaRPr lang="en-US" sz="2000"/>
          </a:p>
        </p:txBody>
      </p:sp>
      <p:sp>
        <p:nvSpPr>
          <p:cNvPr id="58371" name="Rectangle 8"/>
          <p:cNvSpPr>
            <a:spLocks noChangeArrowheads="1"/>
          </p:cNvSpPr>
          <p:nvPr/>
        </p:nvSpPr>
        <p:spPr bwMode="auto">
          <a:xfrm>
            <a:off x="2209800" y="4811713"/>
            <a:ext cx="24876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Supporting Tactics</a:t>
            </a:r>
            <a:endParaRPr lang="en-US" sz="2000"/>
          </a:p>
        </p:txBody>
      </p:sp>
      <p:grpSp>
        <p:nvGrpSpPr>
          <p:cNvPr id="58372" name="Group 10"/>
          <p:cNvGrpSpPr>
            <a:grpSpLocks/>
          </p:cNvGrpSpPr>
          <p:nvPr/>
        </p:nvGrpSpPr>
        <p:grpSpPr bwMode="auto">
          <a:xfrm>
            <a:off x="76200" y="152400"/>
            <a:ext cx="1920875" cy="914400"/>
            <a:chOff x="304797" y="328527"/>
            <a:chExt cx="2377444" cy="1593263"/>
          </a:xfrm>
        </p:grpSpPr>
        <p:sp>
          <p:nvSpPr>
            <p:cNvPr id="12" name="Rounded Rectangle 11"/>
            <p:cNvSpPr/>
            <p:nvPr/>
          </p:nvSpPr>
          <p:spPr>
            <a:xfrm>
              <a:off x="304797" y="328527"/>
              <a:ext cx="2377444" cy="159326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383390" y="458534"/>
              <a:ext cx="2220258" cy="11977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67640" tIns="83820" rIns="167640" bIns="83820" spcCol="1270" anchor="ctr"/>
            <a:lstStyle/>
            <a:p>
              <a:pPr algn="ctr" defTabSz="1955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3600" dirty="0"/>
                <a:t>Phase II</a:t>
              </a:r>
            </a:p>
          </p:txBody>
        </p:sp>
      </p:grpSp>
      <p:sp>
        <p:nvSpPr>
          <p:cNvPr id="25" name="Right Arrow 24"/>
          <p:cNvSpPr/>
          <p:nvPr/>
        </p:nvSpPr>
        <p:spPr>
          <a:xfrm>
            <a:off x="228600" y="914400"/>
            <a:ext cx="3200400" cy="12192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990600" y="2133600"/>
            <a:ext cx="3200400" cy="11430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2286000" y="4572000"/>
            <a:ext cx="3200400" cy="12954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1524000" y="3429000"/>
            <a:ext cx="3200400" cy="11430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8377" name="Rectangle 9"/>
          <p:cNvSpPr>
            <a:spLocks noChangeArrowheads="1"/>
          </p:cNvSpPr>
          <p:nvPr/>
        </p:nvSpPr>
        <p:spPr bwMode="auto">
          <a:xfrm>
            <a:off x="5943600" y="5029200"/>
            <a:ext cx="2362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sz="2000" b="1"/>
              <a:t>Online Media</a:t>
            </a:r>
          </a:p>
        </p:txBody>
      </p:sp>
      <p:sp>
        <p:nvSpPr>
          <p:cNvPr id="58378" name="Rectangle 28"/>
          <p:cNvSpPr>
            <a:spLocks noChangeArrowheads="1"/>
          </p:cNvSpPr>
          <p:nvPr/>
        </p:nvSpPr>
        <p:spPr bwMode="auto">
          <a:xfrm>
            <a:off x="381000" y="1295400"/>
            <a:ext cx="28876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Quantitative Objective</a:t>
            </a:r>
            <a:endParaRPr lang="en-US" sz="2000"/>
          </a:p>
        </p:txBody>
      </p:sp>
      <p:sp>
        <p:nvSpPr>
          <p:cNvPr id="58379" name="Rectangle 29"/>
          <p:cNvSpPr>
            <a:spLocks noChangeArrowheads="1"/>
          </p:cNvSpPr>
          <p:nvPr/>
        </p:nvSpPr>
        <p:spPr bwMode="auto">
          <a:xfrm>
            <a:off x="1828800" y="2514600"/>
            <a:ext cx="12112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Strategy</a:t>
            </a:r>
            <a:endParaRPr lang="en-US" sz="2000"/>
          </a:p>
        </p:txBody>
      </p:sp>
      <p:sp>
        <p:nvSpPr>
          <p:cNvPr id="58380" name="Rectangle 30"/>
          <p:cNvSpPr>
            <a:spLocks noChangeArrowheads="1"/>
          </p:cNvSpPr>
          <p:nvPr/>
        </p:nvSpPr>
        <p:spPr bwMode="auto">
          <a:xfrm>
            <a:off x="1828800" y="3810000"/>
            <a:ext cx="17033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Main Tactics</a:t>
            </a:r>
            <a:endParaRPr lang="en-US" sz="2000"/>
          </a:p>
        </p:txBody>
      </p:sp>
      <p:sp>
        <p:nvSpPr>
          <p:cNvPr id="58381" name="Rectangle 31"/>
          <p:cNvSpPr>
            <a:spLocks noChangeArrowheads="1"/>
          </p:cNvSpPr>
          <p:nvPr/>
        </p:nvSpPr>
        <p:spPr bwMode="auto">
          <a:xfrm>
            <a:off x="2362200" y="4964113"/>
            <a:ext cx="24876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Supporting Tactics</a:t>
            </a:r>
            <a:endParaRPr lang="en-US" sz="2000"/>
          </a:p>
        </p:txBody>
      </p:sp>
      <p:sp>
        <p:nvSpPr>
          <p:cNvPr id="58382" name="Rectangle 18"/>
          <p:cNvSpPr>
            <a:spLocks noChangeArrowheads="1"/>
          </p:cNvSpPr>
          <p:nvPr/>
        </p:nvSpPr>
        <p:spPr bwMode="auto">
          <a:xfrm>
            <a:off x="3886200" y="885825"/>
            <a:ext cx="4343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/>
              <a:t>To increase sales by 20 percent at the Hershey boutique store within 4 months </a:t>
            </a:r>
          </a:p>
        </p:txBody>
      </p:sp>
      <p:sp>
        <p:nvSpPr>
          <p:cNvPr id="58383" name="Rectangle 20"/>
          <p:cNvSpPr>
            <a:spLocks noChangeArrowheads="1"/>
          </p:cNvSpPr>
          <p:nvPr/>
        </p:nvSpPr>
        <p:spPr bwMode="auto">
          <a:xfrm>
            <a:off x="4572000" y="2339975"/>
            <a:ext cx="3733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/>
              <a:t>Create incentives for target audience to drive sales up</a:t>
            </a:r>
          </a:p>
        </p:txBody>
      </p:sp>
      <p:sp>
        <p:nvSpPr>
          <p:cNvPr id="58384" name="Rectangle 21"/>
          <p:cNvSpPr>
            <a:spLocks noChangeArrowheads="1"/>
          </p:cNvSpPr>
          <p:nvPr/>
        </p:nvSpPr>
        <p:spPr bwMode="auto">
          <a:xfrm>
            <a:off x="5181600" y="3657600"/>
            <a:ext cx="31242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000" b="1"/>
              <a:t>Sales Promotion</a:t>
            </a:r>
          </a:p>
          <a:p>
            <a:pPr marL="342900" indent="-342900">
              <a:buFontTx/>
              <a:buAutoNum type="arabicPeriod"/>
            </a:pPr>
            <a:r>
              <a:rPr lang="en-US" sz="2000" b="1"/>
              <a:t>PR campaign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http://blog.shareresults.com/files/2009/11/sale-shopping-bags_full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9395" name="Title 1"/>
          <p:cNvSpPr>
            <a:spLocks noGrp="1"/>
          </p:cNvSpPr>
          <p:nvPr>
            <p:ph type="title"/>
          </p:nvPr>
        </p:nvSpPr>
        <p:spPr>
          <a:xfrm>
            <a:off x="5943600" y="5105400"/>
            <a:ext cx="3200400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Sales Promotion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893E66-2ECC-4C13-BE32-81EB59639E6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7239000" cy="4191000"/>
          </a:xfrm>
        </p:spPr>
        <p:txBody>
          <a:bodyPr/>
          <a:lstStyle/>
          <a:p>
            <a:pPr eaLnBrk="1" hangingPunct="1"/>
            <a:r>
              <a:rPr lang="en-US" smtClean="0"/>
              <a:t>With a minimum of $20 spent on a single receipt, premium at $1 </a:t>
            </a:r>
          </a:p>
          <a:p>
            <a:pPr eaLnBrk="1" hangingPunct="1"/>
            <a:r>
              <a:rPr lang="en-US" smtClean="0"/>
              <a:t>Cute miniature limited edition Hershey’s Bear key chain with a tag, “Fun in the Sun!”</a:t>
            </a:r>
          </a:p>
          <a:p>
            <a:pPr eaLnBrk="1" hangingPunct="1"/>
            <a:r>
              <a:rPr lang="en-US" smtClean="0"/>
              <a:t>1 month period</a:t>
            </a:r>
          </a:p>
          <a:p>
            <a:pPr eaLnBrk="1" hangingPunct="1"/>
            <a:r>
              <a:rPr lang="en-US" smtClean="0"/>
              <a:t>Estimated Cost: $ 300</a:t>
            </a:r>
          </a:p>
        </p:txBody>
      </p:sp>
      <p:sp>
        <p:nvSpPr>
          <p:cNvPr id="604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Sales Promotion</a:t>
            </a:r>
          </a:p>
        </p:txBody>
      </p:sp>
      <p:pic>
        <p:nvPicPr>
          <p:cNvPr id="60420" name="Picture 2" descr="http://www.promotionalpromo.com/Upfiles/Prod_r/Key-chain-Bear_705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3657600"/>
            <a:ext cx="270510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162800" y="5284113"/>
            <a:ext cx="1066800" cy="430887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11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“Fun in the Sun !”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893E66-2ECC-4C13-BE32-81EB59639E6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Public Relations Event</a:t>
            </a:r>
          </a:p>
        </p:txBody>
      </p:sp>
      <p:pic>
        <p:nvPicPr>
          <p:cNvPr id="61443" name="Picture 2" descr="http://www.trexglobal.com/property-management/wp-content/uploads/2010/09/Property-Management-Companies-Property-Managers-Promote-Using-PR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46753"/>
          <a:stretch>
            <a:fillRect/>
          </a:stretch>
        </p:blipFill>
        <p:spPr>
          <a:xfrm>
            <a:off x="152400" y="1752600"/>
            <a:ext cx="8763000" cy="4419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893E66-2ECC-4C13-BE32-81EB59639E6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0038"/>
            <a:ext cx="91440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Hershey’s Business | </a:t>
            </a:r>
            <a:r>
              <a:rPr lang="en-US" sz="2400" dirty="0"/>
              <a:t>Market Analysis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| Ad Campaign</a:t>
            </a:r>
          </a:p>
          <a:p>
            <a:pPr>
              <a:defRPr/>
            </a:pP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11113" y="646113"/>
            <a:ext cx="9002713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accent6"/>
                </a:solidFill>
              </a:rPr>
              <a:t>Trends and Environment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| SWOT  |  Positioning 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13" name="D 1"/>
          <p:cNvGraphicFramePr/>
          <p:nvPr/>
        </p:nvGraphicFramePr>
        <p:xfrm>
          <a:off x="1338262" y="1371600"/>
          <a:ext cx="6815138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n-US" sz="44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62468" name="Content Placeholder 6" descr="Ticket Postersmal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057400" y="0"/>
            <a:ext cx="4876800" cy="68961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893E66-2ECC-4C13-BE32-81EB59639E6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7086600" cy="19812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 smtClean="0"/>
              <a:t>3000 special edition Hershey's chocolate bar </a:t>
            </a:r>
          </a:p>
          <a:p>
            <a:pPr eaLnBrk="1" hangingPunct="1">
              <a:defRPr/>
            </a:pPr>
            <a:r>
              <a:rPr lang="en-US" sz="2400" dirty="0" smtClean="0"/>
              <a:t>3 Gold , 50 Silver, 200 Bronze tickets</a:t>
            </a:r>
          </a:p>
          <a:p>
            <a:pPr eaLnBrk="1" hangingPunct="1">
              <a:defRPr/>
            </a:pPr>
            <a:r>
              <a:rPr lang="en-US" sz="2400" dirty="0" smtClean="0">
                <a:latin typeface="+mj-lt"/>
              </a:rPr>
              <a:t>Timeline: 3 month  </a:t>
            </a:r>
          </a:p>
          <a:p>
            <a:pPr eaLnBrk="1" hangingPunct="1">
              <a:defRPr/>
            </a:pPr>
            <a:r>
              <a:rPr lang="en-US" sz="2400" dirty="0" smtClean="0">
                <a:latin typeface="+mj-lt"/>
              </a:rPr>
              <a:t>Estimated Cost: </a:t>
            </a:r>
            <a:r>
              <a:rPr lang="en-US" sz="2400" dirty="0" smtClean="0"/>
              <a:t>$ 49 372</a:t>
            </a:r>
            <a:endParaRPr lang="en-US" sz="2400" dirty="0" smtClean="0">
              <a:latin typeface="+mj-lt"/>
            </a:endParaRPr>
          </a:p>
          <a:p>
            <a:pPr eaLnBrk="1" hangingPunct="1">
              <a:defRPr/>
            </a:pPr>
            <a:endParaRPr lang="en-US" sz="3600" dirty="0"/>
          </a:p>
        </p:txBody>
      </p:sp>
      <p:sp>
        <p:nvSpPr>
          <p:cNvPr id="63491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Golden Hershey’s Bear Ticket</a:t>
            </a:r>
          </a:p>
        </p:txBody>
      </p:sp>
      <p:pic>
        <p:nvPicPr>
          <p:cNvPr id="63492" name="Picture 7" descr="special ticket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562350"/>
            <a:ext cx="3932238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3" name="Picture 4" descr="bronze ticket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4114800"/>
            <a:ext cx="3962400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4" name="Picture 6" descr="silver ticket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4800600"/>
            <a:ext cx="4214813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5" name="Picture 5" descr="golden ticket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7600" y="3962400"/>
            <a:ext cx="4922838" cy="215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893E66-2ECC-4C13-BE32-81EB59639E6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http://earlytechnews.files.wordpress.com/2010/02/cute-boy-playing-video-games-comput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5" name="Title 1"/>
          <p:cNvSpPr>
            <a:spLocks noGrp="1"/>
          </p:cNvSpPr>
          <p:nvPr>
            <p:ph type="title"/>
          </p:nvPr>
        </p:nvSpPr>
        <p:spPr>
          <a:xfrm>
            <a:off x="4267200" y="-76200"/>
            <a:ext cx="5410200" cy="1143000"/>
          </a:xfrm>
        </p:spPr>
        <p:txBody>
          <a:bodyPr/>
          <a:lstStyle/>
          <a:p>
            <a:pPr eaLnBrk="1" hangingPunct="1"/>
            <a:r>
              <a:rPr lang="en-US" sz="4800" smtClean="0">
                <a:solidFill>
                  <a:schemeClr val="tx1"/>
                </a:solidFill>
              </a:rPr>
              <a:t>Online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893E66-2ECC-4C13-BE32-81EB59639E6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Online Media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Interactive game on the website  </a:t>
            </a:r>
          </a:p>
          <a:p>
            <a:pPr eaLnBrk="1" hangingPunct="1"/>
            <a:endParaRPr lang="en-US" sz="2800" smtClean="0"/>
          </a:p>
          <a:p>
            <a:pPr eaLnBrk="1" hangingPunct="1"/>
            <a:r>
              <a:rPr lang="en-US" sz="2800" smtClean="0"/>
              <a:t>Children encouraged to play the relatively challenging game to earn points. </a:t>
            </a:r>
          </a:p>
          <a:p>
            <a:pPr eaLnBrk="1" hangingPunct="1"/>
            <a:r>
              <a:rPr lang="en-US" sz="2800" smtClean="0"/>
              <a:t>100 points = 20% discount at the Sentosa Boutique store</a:t>
            </a:r>
          </a:p>
          <a:p>
            <a:pPr eaLnBrk="1" hangingPunct="1"/>
            <a:endParaRPr lang="en-US" sz="2800" smtClean="0"/>
          </a:p>
          <a:p>
            <a:pPr eaLnBrk="1" hangingPunct="1"/>
            <a:r>
              <a:rPr lang="en-US" sz="2800" smtClean="0"/>
              <a:t>Estimated Cost: $ 1 500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893E66-2ECC-4C13-BE32-81EB59639E6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http://www.conformiq.com/img/evalu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1676400"/>
            <a:ext cx="3657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Evaluation of Phase II</a:t>
            </a:r>
          </a:p>
        </p:txBody>
      </p:sp>
      <p:sp>
        <p:nvSpPr>
          <p:cNvPr id="66564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5867400" cy="1554163"/>
          </a:xfrm>
        </p:spPr>
        <p:txBody>
          <a:bodyPr/>
          <a:lstStyle/>
          <a:p>
            <a:pPr eaLnBrk="1" hangingPunct="1"/>
            <a:r>
              <a:rPr lang="en-US" b="1" smtClean="0"/>
              <a:t>Monitor sales rates </a:t>
            </a:r>
          </a:p>
          <a:p>
            <a:pPr eaLnBrk="1" hangingPunct="1"/>
            <a:r>
              <a:rPr lang="en-US" b="1" smtClean="0"/>
              <a:t>Keep track of premiums sold</a:t>
            </a:r>
            <a:endParaRPr lang="en-US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893E66-2ECC-4C13-BE32-81EB59639E6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Recap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Based on our above ad campaign, we aim to:</a:t>
            </a:r>
            <a:br>
              <a:rPr lang="en-US" dirty="0" smtClean="0"/>
            </a:br>
            <a:endParaRPr lang="en-US" dirty="0" smtClean="0"/>
          </a:p>
          <a:p>
            <a:pPr eaLnBrk="1" hangingPunct="1"/>
            <a:r>
              <a:rPr lang="en-US" dirty="0" smtClean="0"/>
              <a:t>1. Increase general liking of Hershey’s product among our target audience by 10%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2. Increasing sales by 20%</a:t>
            </a:r>
          </a:p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893E66-2ECC-4C13-BE32-81EB59639E6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0038"/>
            <a:ext cx="91440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Hershey’s Business | </a:t>
            </a:r>
            <a:r>
              <a:rPr lang="en-US" sz="2400" dirty="0"/>
              <a:t>Market Analysis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| Ad Campaign</a:t>
            </a:r>
          </a:p>
          <a:p>
            <a:pPr>
              <a:defRPr/>
            </a:pP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11113" y="646113"/>
            <a:ext cx="9002713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accent6"/>
                </a:solidFill>
              </a:rPr>
              <a:t>Trends and Environment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| SWOT  |  Positioning 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Chart 3"/>
          <p:cNvGraphicFramePr/>
          <p:nvPr/>
        </p:nvGraphicFramePr>
        <p:xfrm>
          <a:off x="1447800" y="1524000"/>
          <a:ext cx="63246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197" name="Chart 4"/>
          <p:cNvGraphicFramePr>
            <a:graphicFrameLocks/>
          </p:cNvGraphicFramePr>
          <p:nvPr/>
        </p:nvGraphicFramePr>
        <p:xfrm>
          <a:off x="1447800" y="3581400"/>
          <a:ext cx="6934200" cy="2819400"/>
        </p:xfrm>
        <a:graphic>
          <a:graphicData uri="http://schemas.openxmlformats.org/presentationml/2006/ole">
            <p:oleObj spid="_x0000_s8197" r:id="rId5" imgW="6931753" imgH="2816596" progId="Excel.Sheet.8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Documents and Settings\u0806949\Desktop\presentation folder\touris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971800"/>
            <a:ext cx="1992419" cy="1949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>
            <a:off x="0" y="300038"/>
            <a:ext cx="91440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+mn-lt"/>
                <a:cs typeface="+mn-cs"/>
              </a:rPr>
              <a:t>Hershey’s Business | </a:t>
            </a:r>
            <a:r>
              <a:rPr lang="en-US" sz="2400" dirty="0">
                <a:latin typeface="+mn-lt"/>
                <a:cs typeface="+mn-cs"/>
              </a:rPr>
              <a:t>Market Analysis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+mn-lt"/>
                <a:cs typeface="+mn-cs"/>
              </a:rPr>
              <a:t>| Ad Campaign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81200" y="3635375"/>
            <a:ext cx="69342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Increase in tourism and growing affluence amongst locals</a:t>
            </a:r>
          </a:p>
        </p:txBody>
      </p:sp>
      <p:pic>
        <p:nvPicPr>
          <p:cNvPr id="9219" name="Picture 3" descr="C:\Documents and Settings\u0806949\Desktop\presentation folder\Kisses Xma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447800"/>
            <a:ext cx="2133600" cy="14049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1981200" y="1676400"/>
            <a:ext cx="72390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Festive  and holiday seasons result in a rise in chocolate sales</a:t>
            </a:r>
          </a:p>
        </p:txBody>
      </p:sp>
      <p:pic>
        <p:nvPicPr>
          <p:cNvPr id="9223" name="Picture 6" descr="C:\Documents and Settings\u0806949\Desktop\presentation folder\thumbrive2.png"/>
          <p:cNvPicPr>
            <a:picLocks noChangeAspect="1" noChangeArrowheads="1"/>
          </p:cNvPicPr>
          <p:nvPr/>
        </p:nvPicPr>
        <p:blipFill>
          <a:blip r:embed="rId5" cstate="print"/>
          <a:srcRect b="4895"/>
          <a:stretch>
            <a:fillRect/>
          </a:stretch>
        </p:blipFill>
        <p:spPr bwMode="auto">
          <a:xfrm>
            <a:off x="327025" y="5105400"/>
            <a:ext cx="211137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2514600" y="2035175"/>
            <a:ext cx="5257800" cy="7080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Capitalize on this trend to base our advertising campaign 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00325" y="4038600"/>
            <a:ext cx="288607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Larger market size</a:t>
            </a:r>
            <a:endParaRPr lang="en-US" sz="2400" dirty="0">
              <a:latin typeface="+mn-lt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67000" y="5192713"/>
            <a:ext cx="6477000" cy="3698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S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Technologically advanced environment of Singapore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90800" y="5619750"/>
            <a:ext cx="62484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SG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Allows for easy integration of marketing effort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11113" y="646113"/>
            <a:ext cx="9002713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chemeClr val="accent6"/>
                </a:solidFill>
                <a:latin typeface="+mn-lt"/>
                <a:cs typeface="+mn-cs"/>
              </a:rPr>
              <a:t>Trends and Environment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+mn-lt"/>
                <a:cs typeface="+mn-cs"/>
              </a:rPr>
              <a:t> | SWOT  |  Positioning 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0038"/>
            <a:ext cx="91440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+mn-lt"/>
                <a:cs typeface="+mn-cs"/>
              </a:rPr>
              <a:t>Hershey’s Business | </a:t>
            </a:r>
            <a:r>
              <a:rPr lang="en-US" sz="2400" dirty="0">
                <a:latin typeface="+mn-lt"/>
                <a:cs typeface="+mn-cs"/>
              </a:rPr>
              <a:t>Market Analysis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+mn-lt"/>
                <a:cs typeface="+mn-cs"/>
              </a:rPr>
              <a:t>| Ad Campaign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0243" name="TextBox 3"/>
          <p:cNvSpPr txBox="1">
            <a:spLocks noChangeArrowheads="1"/>
          </p:cNvSpPr>
          <p:nvPr/>
        </p:nvSpPr>
        <p:spPr bwMode="auto">
          <a:xfrm>
            <a:off x="2209800" y="3671888"/>
            <a:ext cx="5029200" cy="166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>
                <a:latin typeface="Calibri" pitchFamily="34" charset="0"/>
              </a:rPr>
              <a:t> Strengths</a:t>
            </a:r>
            <a:endParaRPr lang="en-US" u="sng">
              <a:latin typeface="Calibri" pitchFamily="34" charset="0"/>
            </a:endParaRPr>
          </a:p>
          <a:p>
            <a:pPr lvl="1">
              <a:buFont typeface="Courier New" pitchFamily="49" charset="0"/>
              <a:buChar char="o"/>
            </a:pPr>
            <a:r>
              <a:rPr lang="en-US">
                <a:latin typeface="Calibri" pitchFamily="34" charset="0"/>
              </a:rPr>
              <a:t> Unique products</a:t>
            </a:r>
          </a:p>
          <a:p>
            <a:pPr lvl="1">
              <a:buFont typeface="Courier New" pitchFamily="49" charset="0"/>
              <a:buChar char="o"/>
            </a:pPr>
            <a:r>
              <a:rPr lang="en-US">
                <a:latin typeface="Calibri" pitchFamily="34" charset="0"/>
              </a:rPr>
              <a:t> Signature package of Hershey’s products</a:t>
            </a:r>
          </a:p>
          <a:p>
            <a:pPr>
              <a:buFont typeface="Arial" charset="0"/>
              <a:buChar char="•"/>
            </a:pPr>
            <a:endParaRPr lang="en-US">
              <a:latin typeface="Calibri" pitchFamily="34" charset="0"/>
            </a:endParaRPr>
          </a:p>
          <a:p>
            <a:endParaRPr lang="en-US" sz="2400">
              <a:latin typeface="Calibri" pitchFamily="34" charset="0"/>
            </a:endParaRPr>
          </a:p>
        </p:txBody>
      </p:sp>
      <p:pic>
        <p:nvPicPr>
          <p:cNvPr id="6146" name="Picture 2" descr="C:\Documents and Settings\u0806949\Desktop\presentation folder\chocArra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 flipH="1" flipV="1">
            <a:off x="2286000" y="1447800"/>
            <a:ext cx="4209395" cy="19812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2209800" y="4927600"/>
            <a:ext cx="4572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>
                <a:latin typeface="Calibri" pitchFamily="34" charset="0"/>
              </a:rPr>
              <a:t> Weakness</a:t>
            </a:r>
            <a:endParaRPr lang="en-US" u="sng" dirty="0">
              <a:latin typeface="Calibri" pitchFamily="34" charset="0"/>
            </a:endParaRP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Calibri" pitchFamily="34" charset="0"/>
              </a:rPr>
              <a:t> Relatively more expensive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Calibri" pitchFamily="34" charset="0"/>
              </a:rPr>
              <a:t> Lack of existing advertising efforts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1113" y="646113"/>
            <a:ext cx="9002713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+mn-lt"/>
                <a:cs typeface="+mn-cs"/>
              </a:rPr>
              <a:t>Trends and Environment |  </a:t>
            </a:r>
            <a:r>
              <a:rPr lang="en-US" sz="3200" dirty="0">
                <a:solidFill>
                  <a:schemeClr val="accent6"/>
                </a:solidFill>
                <a:latin typeface="+mn-lt"/>
                <a:cs typeface="+mn-cs"/>
              </a:rPr>
              <a:t>SWOT</a:t>
            </a:r>
            <a:r>
              <a:rPr lang="en-US" sz="3200" dirty="0">
                <a:solidFill>
                  <a:srgbClr val="FFFF00"/>
                </a:solidFill>
                <a:latin typeface="+mn-lt"/>
                <a:cs typeface="+mn-cs"/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+mn-lt"/>
                <a:cs typeface="+mn-cs"/>
              </a:rPr>
              <a:t> | Positioning</a:t>
            </a:r>
            <a:endParaRPr lang="en-US" sz="2400" dirty="0">
              <a:solidFill>
                <a:srgbClr val="FFFF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2EAA2E-7B99-4499-9D5E-8343B20181E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1015</TotalTime>
  <Words>1212</Words>
  <Application>Microsoft Office PowerPoint</Application>
  <PresentationFormat>On-screen Show (4:3)</PresentationFormat>
  <Paragraphs>350</Paragraphs>
  <Slides>65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7" baseType="lpstr">
      <vt:lpstr>Office Theme</vt:lpstr>
      <vt:lpstr>Microsoft Office Excel 97-2003 Worksheet</vt:lpstr>
      <vt:lpstr>Slide 1</vt:lpstr>
      <vt:lpstr>Today’s Presentation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Magazines</vt:lpstr>
      <vt:lpstr>Online Media</vt:lpstr>
      <vt:lpstr>Slide 50</vt:lpstr>
      <vt:lpstr>Cinema</vt:lpstr>
      <vt:lpstr>Cinema</vt:lpstr>
      <vt:lpstr>Cinema</vt:lpstr>
      <vt:lpstr>Evaluation of Phase 1</vt:lpstr>
      <vt:lpstr>Slide 55</vt:lpstr>
      <vt:lpstr>Slide 56</vt:lpstr>
      <vt:lpstr>Sales Promotion</vt:lpstr>
      <vt:lpstr>Sales Promotion</vt:lpstr>
      <vt:lpstr>Public Relations Event</vt:lpstr>
      <vt:lpstr>Slide 60</vt:lpstr>
      <vt:lpstr>Golden Hershey’s Bear Ticket</vt:lpstr>
      <vt:lpstr>Online Media</vt:lpstr>
      <vt:lpstr>Online Media</vt:lpstr>
      <vt:lpstr>Evaluation of Phase II</vt:lpstr>
      <vt:lpstr>Recap</vt:lpstr>
    </vt:vector>
  </TitlesOfParts>
  <Company>National University of Singapore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u0806949</dc:creator>
  <cp:lastModifiedBy>flareon</cp:lastModifiedBy>
  <cp:revision>145</cp:revision>
  <dcterms:created xsi:type="dcterms:W3CDTF">2011-04-06T11:52:38Z</dcterms:created>
  <dcterms:modified xsi:type="dcterms:W3CDTF">2011-04-08T08:10:39Z</dcterms:modified>
</cp:coreProperties>
</file>